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Catchy Mager" charset="1" panose="02000506000000020004"/>
      <p:regular r:id="rId35"/>
    </p:embeddedFont>
    <p:embeddedFont>
      <p:font typeface="Eyesome Script" charset="1" panose="00000500000000000000"/>
      <p:regular r:id="rId36"/>
    </p:embeddedFont>
    <p:embeddedFont>
      <p:font typeface="Arimo" charset="1" panose="020B0604020202020204"/>
      <p:regular r:id="rId37"/>
    </p:embeddedFont>
    <p:embeddedFont>
      <p:font typeface="Arimo Bold" charset="1" panose="020B0704020202020204"/>
      <p:regular r:id="rId38"/>
    </p:embeddedFont>
    <p:embeddedFont>
      <p:font typeface="Arial Bold" charset="1" panose="020B0802020202020204"/>
      <p:regular r:id="rId39"/>
    </p:embeddedFont>
    <p:embeddedFont>
      <p:font typeface="Arial" charset="1" panose="020B0502020202020204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9.jpeg" Type="http://schemas.openxmlformats.org/officeDocument/2006/relationships/image"/><Relationship Id="rId8" Target="../media/image30.jpe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1.jpeg" Type="http://schemas.openxmlformats.org/officeDocument/2006/relationships/image"/><Relationship Id="rId8" Target="../media/image32.jpe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13" Target="../media/image41.png" Type="http://schemas.openxmlformats.org/officeDocument/2006/relationships/image"/><Relationship Id="rId14" Target="../media/image42.png" Type="http://schemas.openxmlformats.org/officeDocument/2006/relationships/image"/><Relationship Id="rId15" Target="../media/image43.svg" Type="http://schemas.openxmlformats.org/officeDocument/2006/relationships/image"/><Relationship Id="rId16" Target="../media/image44.png" Type="http://schemas.openxmlformats.org/officeDocument/2006/relationships/image"/><Relationship Id="rId17" Target="../media/image45.svg" Type="http://schemas.openxmlformats.org/officeDocument/2006/relationships/image"/><Relationship Id="rId18" Target="../media/image46.png" Type="http://schemas.openxmlformats.org/officeDocument/2006/relationships/image"/><Relationship Id="rId19" Target="../media/image47.svg" Type="http://schemas.openxmlformats.org/officeDocument/2006/relationships/image"/><Relationship Id="rId2" Target="../media/image9.png" Type="http://schemas.openxmlformats.org/officeDocument/2006/relationships/image"/><Relationship Id="rId20" Target="../media/image48.png" Type="http://schemas.openxmlformats.org/officeDocument/2006/relationships/image"/><Relationship Id="rId21" Target="../media/image49.png" Type="http://schemas.openxmlformats.org/officeDocument/2006/relationships/image"/><Relationship Id="rId22" Target="../media/image50.svg" Type="http://schemas.openxmlformats.org/officeDocument/2006/relationships/image"/><Relationship Id="rId23" Target="../media/image51.png" Type="http://schemas.openxmlformats.org/officeDocument/2006/relationships/image"/><Relationship Id="rId24" Target="../media/image52.sv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jpeg" Type="http://schemas.openxmlformats.org/officeDocument/2006/relationships/image"/><Relationship Id="rId11" Target="../media/image62.jpeg" Type="http://schemas.openxmlformats.org/officeDocument/2006/relationships/image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59.jpeg" Type="http://schemas.openxmlformats.org/officeDocument/2006/relationships/image"/><Relationship Id="rId9" Target="../media/image60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EKQWyYmCw.mp4" Type="http://schemas.microsoft.com/office/2007/relationships/media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63.jpeg" Type="http://schemas.openxmlformats.org/officeDocument/2006/relationships/image"/><Relationship Id="rId9" Target="../media/VAEKQWyYmCw.mp4" Type="http://schemas.openxmlformats.org/officeDocument/2006/relationships/video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64.jpe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svg" Type="http://schemas.openxmlformats.org/officeDocument/2006/relationships/image"/><Relationship Id="rId11" Target="../media/image69.png" Type="http://schemas.openxmlformats.org/officeDocument/2006/relationships/image"/><Relationship Id="rId12" Target="../media/image70.svg" Type="http://schemas.openxmlformats.org/officeDocument/2006/relationships/image"/><Relationship Id="rId13" Target="../media/image2.png" Type="http://schemas.openxmlformats.org/officeDocument/2006/relationships/image"/><Relationship Id="rId14" Target="../media/image4.png" Type="http://schemas.openxmlformats.org/officeDocument/2006/relationships/image"/><Relationship Id="rId15" Target="../media/image5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9.pn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jpeg" Type="http://schemas.openxmlformats.org/officeDocument/2006/relationships/image"/><Relationship Id="rId8" Target="../media/VAEI6mo3ca4.mp4" Type="http://schemas.openxmlformats.org/officeDocument/2006/relationships/video"/><Relationship Id="rId9" Target="../media/VAEI6mo3ca4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3.jpeg" Type="http://schemas.openxmlformats.org/officeDocument/2006/relationships/image"/><Relationship Id="rId8" Target="../media/VAECprld2Ho.mp4" Type="http://schemas.openxmlformats.org/officeDocument/2006/relationships/video"/><Relationship Id="rId9" Target="../media/VAECprld2Ho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4.jpeg" Type="http://schemas.openxmlformats.org/officeDocument/2006/relationships/image"/><Relationship Id="rId8" Target="../media/VAEI7aK6gNU.mp4" Type="http://schemas.openxmlformats.org/officeDocument/2006/relationships/video"/><Relationship Id="rId9" Target="../media/VAEI7aK6gNU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9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75469" y="1965021"/>
            <a:ext cx="14337062" cy="6356958"/>
          </a:xfrm>
          <a:custGeom>
            <a:avLst/>
            <a:gdLst/>
            <a:ahLst/>
            <a:cxnLst/>
            <a:rect r="r" b="b" t="t" l="l"/>
            <a:pathLst>
              <a:path h="6356958" w="14337062">
                <a:moveTo>
                  <a:pt x="0" y="0"/>
                </a:moveTo>
                <a:lnTo>
                  <a:pt x="14337062" y="0"/>
                </a:lnTo>
                <a:lnTo>
                  <a:pt x="1433706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31" r="0" b="-134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18985" y="6898662"/>
            <a:ext cx="9250030" cy="652432"/>
            <a:chOff x="0" y="0"/>
            <a:chExt cx="5761844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1844" cy="406400"/>
            </a:xfrm>
            <a:custGeom>
              <a:avLst/>
              <a:gdLst/>
              <a:ahLst/>
              <a:cxnLst/>
              <a:rect r="r" b="b" t="t" l="l"/>
              <a:pathLst>
                <a:path h="406400" w="5761844">
                  <a:moveTo>
                    <a:pt x="5558644" y="0"/>
                  </a:moveTo>
                  <a:cubicBezTo>
                    <a:pt x="5670868" y="0"/>
                    <a:pt x="5761844" y="90976"/>
                    <a:pt x="5761844" y="203200"/>
                  </a:cubicBezTo>
                  <a:cubicBezTo>
                    <a:pt x="5761844" y="315424"/>
                    <a:pt x="5670868" y="406400"/>
                    <a:pt x="55586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761844" cy="444500"/>
            </a:xfrm>
            <a:prstGeom prst="rect">
              <a:avLst/>
            </a:prstGeom>
          </p:spPr>
          <p:txBody>
            <a:bodyPr anchor="ctr" rtlCol="false" tIns="30258" lIns="30258" bIns="30258" rIns="30258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581848" y="6996899"/>
            <a:ext cx="7124305" cy="39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236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Presentado por Daysi Vejar y Vicente Muñoz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99765" y="2492515"/>
            <a:ext cx="9888469" cy="114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26"/>
              </a:lnSpc>
            </a:pPr>
            <a:r>
              <a:rPr lang="en-US" sz="6661" spc="233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Presentación 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38" r="0" b="-2538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979" r="0" b="-71509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3555189" y="832739"/>
            <a:ext cx="195368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4438807" y="3500589"/>
            <a:ext cx="11301259" cy="2316758"/>
          </a:xfrm>
          <a:custGeom>
            <a:avLst/>
            <a:gdLst/>
            <a:ahLst/>
            <a:cxnLst/>
            <a:rect r="r" b="b" t="t" l="l"/>
            <a:pathLst>
              <a:path h="2316758" w="11301259">
                <a:moveTo>
                  <a:pt x="0" y="0"/>
                </a:moveTo>
                <a:lnTo>
                  <a:pt x="11301259" y="0"/>
                </a:lnTo>
                <a:lnTo>
                  <a:pt x="11301259" y="2316758"/>
                </a:lnTo>
                <a:lnTo>
                  <a:pt x="0" y="23167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3555189" y="1559446"/>
            <a:ext cx="3986331" cy="603238"/>
            <a:chOff x="0" y="0"/>
            <a:chExt cx="1049898" cy="15887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9898" cy="158877"/>
            </a:xfrm>
            <a:custGeom>
              <a:avLst/>
              <a:gdLst/>
              <a:ahLst/>
              <a:cxnLst/>
              <a:rect r="r" b="b" t="t" l="l"/>
              <a:pathLst>
                <a:path h="158877" w="1049898">
                  <a:moveTo>
                    <a:pt x="79439" y="0"/>
                  </a:moveTo>
                  <a:lnTo>
                    <a:pt x="970459" y="0"/>
                  </a:lnTo>
                  <a:cubicBezTo>
                    <a:pt x="991528" y="0"/>
                    <a:pt x="1011733" y="8369"/>
                    <a:pt x="1026631" y="23267"/>
                  </a:cubicBezTo>
                  <a:cubicBezTo>
                    <a:pt x="1041528" y="38165"/>
                    <a:pt x="1049898" y="58370"/>
                    <a:pt x="1049898" y="79439"/>
                  </a:cubicBezTo>
                  <a:lnTo>
                    <a:pt x="1049898" y="79439"/>
                  </a:lnTo>
                  <a:cubicBezTo>
                    <a:pt x="1049898" y="123311"/>
                    <a:pt x="1014332" y="158877"/>
                    <a:pt x="970459" y="158877"/>
                  </a:cubicBezTo>
                  <a:lnTo>
                    <a:pt x="79439" y="158877"/>
                  </a:lnTo>
                  <a:cubicBezTo>
                    <a:pt x="58370" y="158877"/>
                    <a:pt x="38165" y="150508"/>
                    <a:pt x="23267" y="135610"/>
                  </a:cubicBezTo>
                  <a:cubicBezTo>
                    <a:pt x="8369" y="120713"/>
                    <a:pt x="0" y="100507"/>
                    <a:pt x="0" y="79439"/>
                  </a:cubicBezTo>
                  <a:lnTo>
                    <a:pt x="0" y="79439"/>
                  </a:lnTo>
                  <a:cubicBezTo>
                    <a:pt x="0" y="58370"/>
                    <a:pt x="8369" y="38165"/>
                    <a:pt x="23267" y="23267"/>
                  </a:cubicBezTo>
                  <a:cubicBezTo>
                    <a:pt x="38165" y="8369"/>
                    <a:pt x="58370" y="0"/>
                    <a:pt x="7943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049898" cy="20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4292587" y="2124584"/>
            <a:ext cx="2648905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 todo</a:t>
            </a:r>
          </a:p>
        </p:txBody>
      </p:sp>
      <p:sp>
        <p:nvSpPr>
          <p:cNvPr name="AutoShape 25" id="25"/>
          <p:cNvSpPr/>
          <p:nvPr/>
        </p:nvSpPr>
        <p:spPr>
          <a:xfrm>
            <a:off x="15617040" y="2323035"/>
            <a:ext cx="18514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3148148" y="6522197"/>
            <a:ext cx="13882578" cy="2273272"/>
          </a:xfrm>
          <a:custGeom>
            <a:avLst/>
            <a:gdLst/>
            <a:ahLst/>
            <a:cxnLst/>
            <a:rect r="r" b="b" t="t" l="l"/>
            <a:pathLst>
              <a:path h="2273272" w="13882578">
                <a:moveTo>
                  <a:pt x="0" y="0"/>
                </a:moveTo>
                <a:lnTo>
                  <a:pt x="13882578" y="0"/>
                </a:lnTo>
                <a:lnTo>
                  <a:pt x="13882578" y="2273272"/>
                </a:lnTo>
                <a:lnTo>
                  <a:pt x="0" y="22732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705513" y="272079"/>
            <a:ext cx="165303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Flujo de Caja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32932" y="267074"/>
            <a:ext cx="990749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Riesgos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331902" y="300988"/>
            <a:ext cx="151507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Arquitectura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704831" y="2238898"/>
            <a:ext cx="2303978" cy="29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1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Flujo de caja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704831" y="1464196"/>
            <a:ext cx="3747531" cy="69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Proyección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38" r="0" b="-2538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979" r="0" b="-71509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3555189" y="832739"/>
            <a:ext cx="195368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3555189" y="1559446"/>
            <a:ext cx="3986331" cy="603238"/>
            <a:chOff x="0" y="0"/>
            <a:chExt cx="1049898" cy="1588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49898" cy="158877"/>
            </a:xfrm>
            <a:custGeom>
              <a:avLst/>
              <a:gdLst/>
              <a:ahLst/>
              <a:cxnLst/>
              <a:rect r="r" b="b" t="t" l="l"/>
              <a:pathLst>
                <a:path h="158877" w="1049898">
                  <a:moveTo>
                    <a:pt x="79439" y="0"/>
                  </a:moveTo>
                  <a:lnTo>
                    <a:pt x="970459" y="0"/>
                  </a:lnTo>
                  <a:cubicBezTo>
                    <a:pt x="991528" y="0"/>
                    <a:pt x="1011733" y="8369"/>
                    <a:pt x="1026631" y="23267"/>
                  </a:cubicBezTo>
                  <a:cubicBezTo>
                    <a:pt x="1041528" y="38165"/>
                    <a:pt x="1049898" y="58370"/>
                    <a:pt x="1049898" y="79439"/>
                  </a:cubicBezTo>
                  <a:lnTo>
                    <a:pt x="1049898" y="79439"/>
                  </a:lnTo>
                  <a:cubicBezTo>
                    <a:pt x="1049898" y="123311"/>
                    <a:pt x="1014332" y="158877"/>
                    <a:pt x="970459" y="158877"/>
                  </a:cubicBezTo>
                  <a:lnTo>
                    <a:pt x="79439" y="158877"/>
                  </a:lnTo>
                  <a:cubicBezTo>
                    <a:pt x="58370" y="158877"/>
                    <a:pt x="38165" y="150508"/>
                    <a:pt x="23267" y="135610"/>
                  </a:cubicBezTo>
                  <a:cubicBezTo>
                    <a:pt x="8369" y="120713"/>
                    <a:pt x="0" y="100507"/>
                    <a:pt x="0" y="79439"/>
                  </a:cubicBezTo>
                  <a:lnTo>
                    <a:pt x="0" y="79439"/>
                  </a:lnTo>
                  <a:cubicBezTo>
                    <a:pt x="0" y="58370"/>
                    <a:pt x="8369" y="38165"/>
                    <a:pt x="23267" y="23267"/>
                  </a:cubicBezTo>
                  <a:cubicBezTo>
                    <a:pt x="38165" y="8369"/>
                    <a:pt x="58370" y="0"/>
                    <a:pt x="7943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049898" cy="20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292587" y="2124584"/>
            <a:ext cx="2648905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 todo</a:t>
            </a:r>
          </a:p>
        </p:txBody>
      </p:sp>
      <p:sp>
        <p:nvSpPr>
          <p:cNvPr name="AutoShape 24" id="24"/>
          <p:cNvSpPr/>
          <p:nvPr/>
        </p:nvSpPr>
        <p:spPr>
          <a:xfrm>
            <a:off x="15617040" y="2323035"/>
            <a:ext cx="18514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4103267" y="3433914"/>
            <a:ext cx="11972338" cy="3352255"/>
          </a:xfrm>
          <a:custGeom>
            <a:avLst/>
            <a:gdLst/>
            <a:ahLst/>
            <a:cxnLst/>
            <a:rect r="r" b="b" t="t" l="l"/>
            <a:pathLst>
              <a:path h="3352255" w="11972338">
                <a:moveTo>
                  <a:pt x="0" y="0"/>
                </a:moveTo>
                <a:lnTo>
                  <a:pt x="11972339" y="0"/>
                </a:lnTo>
                <a:lnTo>
                  <a:pt x="11972339" y="3352255"/>
                </a:lnTo>
                <a:lnTo>
                  <a:pt x="0" y="33522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424338" y="7271192"/>
            <a:ext cx="9330198" cy="1987108"/>
          </a:xfrm>
          <a:custGeom>
            <a:avLst/>
            <a:gdLst/>
            <a:ahLst/>
            <a:cxnLst/>
            <a:rect r="r" b="b" t="t" l="l"/>
            <a:pathLst>
              <a:path h="1987108" w="9330198">
                <a:moveTo>
                  <a:pt x="0" y="0"/>
                </a:moveTo>
                <a:lnTo>
                  <a:pt x="9330198" y="0"/>
                </a:lnTo>
                <a:lnTo>
                  <a:pt x="9330198" y="1987108"/>
                </a:lnTo>
                <a:lnTo>
                  <a:pt x="0" y="19871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705513" y="272079"/>
            <a:ext cx="165303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Flujo de Caja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32932" y="267074"/>
            <a:ext cx="990749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Riesgos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331902" y="300988"/>
            <a:ext cx="151507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Arquitectura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704831" y="2238898"/>
            <a:ext cx="2303978" cy="29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1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Flujo de caja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704831" y="1464196"/>
            <a:ext cx="3747531" cy="69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Proyección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79" r="0" b="-7150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6451465" y="842264"/>
            <a:ext cx="195368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3705513" y="272079"/>
            <a:ext cx="165303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Flujo de Caja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32932" y="267074"/>
            <a:ext cx="990749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Riesgos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31902" y="300988"/>
            <a:ext cx="151507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Arquitectura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748302" y="4886042"/>
            <a:ext cx="283013" cy="377350"/>
          </a:xfrm>
          <a:custGeom>
            <a:avLst/>
            <a:gdLst/>
            <a:ahLst/>
            <a:cxnLst/>
            <a:rect r="r" b="b" t="t" l="l"/>
            <a:pathLst>
              <a:path h="377350" w="283013">
                <a:moveTo>
                  <a:pt x="0" y="0"/>
                </a:moveTo>
                <a:lnTo>
                  <a:pt x="283012" y="0"/>
                </a:lnTo>
                <a:lnTo>
                  <a:pt x="283012" y="377351"/>
                </a:lnTo>
                <a:lnTo>
                  <a:pt x="0" y="377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4292236" y="3262464"/>
            <a:ext cx="2663825" cy="2663825"/>
            <a:chOff x="0" y="0"/>
            <a:chExt cx="8909050" cy="89090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7"/>
              <a:stretch>
                <a:fillRect l="-37327" t="0" r="-37327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7622981" y="3461955"/>
            <a:ext cx="8263657" cy="221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Fallas en la conectividad durante el uso de la plataforma</a:t>
            </a:r>
          </a:p>
          <a:p>
            <a:pPr algn="l">
              <a:lnSpc>
                <a:spcPts val="2240"/>
              </a:lnSpc>
            </a:pPr>
          </a:p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Descripción: La conexión a Internet inestable podría interrumpir la experiencia de los usuarios en la plataforma.</a:t>
            </a:r>
          </a:p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Probabilidad: Alta</a:t>
            </a:r>
          </a:p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Impacto: Alta</a:t>
            </a:r>
          </a:p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Estrategia de Respuesta: Mitigación mediante monitoreo continuo y notificación a los usuarios.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04831" y="2238898"/>
            <a:ext cx="2303978" cy="29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1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Listado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292587" y="2124584"/>
            <a:ext cx="2648905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 todo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3555189" y="1559446"/>
            <a:ext cx="3000361" cy="603238"/>
            <a:chOff x="0" y="0"/>
            <a:chExt cx="790219" cy="15887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90219" cy="158877"/>
            </a:xfrm>
            <a:custGeom>
              <a:avLst/>
              <a:gdLst/>
              <a:ahLst/>
              <a:cxnLst/>
              <a:rect r="r" b="b" t="t" l="l"/>
              <a:pathLst>
                <a:path h="158877" w="790219">
                  <a:moveTo>
                    <a:pt x="79439" y="0"/>
                  </a:moveTo>
                  <a:lnTo>
                    <a:pt x="710780" y="0"/>
                  </a:lnTo>
                  <a:cubicBezTo>
                    <a:pt x="754653" y="0"/>
                    <a:pt x="790219" y="35566"/>
                    <a:pt x="790219" y="79439"/>
                  </a:cubicBezTo>
                  <a:lnTo>
                    <a:pt x="790219" y="79439"/>
                  </a:lnTo>
                  <a:cubicBezTo>
                    <a:pt x="790219" y="100507"/>
                    <a:pt x="781849" y="120713"/>
                    <a:pt x="766952" y="135610"/>
                  </a:cubicBezTo>
                  <a:cubicBezTo>
                    <a:pt x="752054" y="150508"/>
                    <a:pt x="731848" y="158877"/>
                    <a:pt x="710780" y="158877"/>
                  </a:cubicBezTo>
                  <a:lnTo>
                    <a:pt x="79439" y="158877"/>
                  </a:lnTo>
                  <a:cubicBezTo>
                    <a:pt x="58370" y="158877"/>
                    <a:pt x="38165" y="150508"/>
                    <a:pt x="23267" y="135610"/>
                  </a:cubicBezTo>
                  <a:cubicBezTo>
                    <a:pt x="8369" y="120713"/>
                    <a:pt x="0" y="100507"/>
                    <a:pt x="0" y="79439"/>
                  </a:cubicBezTo>
                  <a:lnTo>
                    <a:pt x="0" y="79439"/>
                  </a:lnTo>
                  <a:cubicBezTo>
                    <a:pt x="0" y="58370"/>
                    <a:pt x="8369" y="38165"/>
                    <a:pt x="23267" y="23267"/>
                  </a:cubicBezTo>
                  <a:cubicBezTo>
                    <a:pt x="38165" y="8369"/>
                    <a:pt x="58370" y="0"/>
                    <a:pt x="7943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790219" cy="20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3704831" y="1464196"/>
            <a:ext cx="2746635" cy="69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Riesgos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4912484" y="5057492"/>
            <a:ext cx="283013" cy="377350"/>
          </a:xfrm>
          <a:custGeom>
            <a:avLst/>
            <a:gdLst/>
            <a:ahLst/>
            <a:cxnLst/>
            <a:rect r="r" b="b" t="t" l="l"/>
            <a:pathLst>
              <a:path h="377350" w="283013">
                <a:moveTo>
                  <a:pt x="0" y="0"/>
                </a:moveTo>
                <a:lnTo>
                  <a:pt x="283013" y="0"/>
                </a:lnTo>
                <a:lnTo>
                  <a:pt x="283013" y="377351"/>
                </a:lnTo>
                <a:lnTo>
                  <a:pt x="0" y="377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748302" y="7979929"/>
            <a:ext cx="283013" cy="377350"/>
          </a:xfrm>
          <a:custGeom>
            <a:avLst/>
            <a:gdLst/>
            <a:ahLst/>
            <a:cxnLst/>
            <a:rect r="r" b="b" t="t" l="l"/>
            <a:pathLst>
              <a:path h="377350" w="283013">
                <a:moveTo>
                  <a:pt x="0" y="0"/>
                </a:moveTo>
                <a:lnTo>
                  <a:pt x="283012" y="0"/>
                </a:lnTo>
                <a:lnTo>
                  <a:pt x="283012" y="377350"/>
                </a:lnTo>
                <a:lnTo>
                  <a:pt x="0" y="377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4292236" y="6356350"/>
            <a:ext cx="2663825" cy="2663825"/>
            <a:chOff x="0" y="0"/>
            <a:chExt cx="8909050" cy="89090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8"/>
              <a:stretch>
                <a:fillRect l="-37327" t="0" r="-37327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7622981" y="6555841"/>
            <a:ext cx="8263657" cy="2493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Dificultad de los usuarios para comprender la interfaz</a:t>
            </a:r>
          </a:p>
          <a:p>
            <a:pPr algn="l">
              <a:lnSpc>
                <a:spcPts val="2240"/>
              </a:lnSpc>
            </a:pPr>
          </a:p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Descripción: Si la interfaz no es intuitiva, los usuarios pueden tener problemas para interactuar con la plataforma.</a:t>
            </a:r>
          </a:p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Probabilidad: Alta</a:t>
            </a:r>
          </a:p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Impacto: Alta</a:t>
            </a:r>
          </a:p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Estrategia de Respuesta: Mitigación a través de pruebas de usabilidad y mejoras en el diseño.</a:t>
            </a:r>
          </a:p>
          <a:p>
            <a:pPr algn="l">
              <a:lnSpc>
                <a:spcPts val="2240"/>
              </a:lnSpc>
            </a:pPr>
          </a:p>
        </p:txBody>
      </p:sp>
      <p:sp>
        <p:nvSpPr>
          <p:cNvPr name="AutoShape 35" id="35"/>
          <p:cNvSpPr/>
          <p:nvPr/>
        </p:nvSpPr>
        <p:spPr>
          <a:xfrm>
            <a:off x="15617040" y="2323035"/>
            <a:ext cx="18514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6" id="36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538" r="0" b="-2538"/>
            </a:stretch>
          </a:blipFill>
        </p:spPr>
      </p:sp>
      <p:sp>
        <p:nvSpPr>
          <p:cNvPr name="AutoShape 40" id="40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1" id="41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79" r="0" b="-7150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6451465" y="842264"/>
            <a:ext cx="195368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3705513" y="272079"/>
            <a:ext cx="165303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Flujo de Caja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32932" y="267074"/>
            <a:ext cx="990749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Riesgos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31902" y="300988"/>
            <a:ext cx="151507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Arquitectura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748302" y="4886042"/>
            <a:ext cx="283013" cy="377350"/>
          </a:xfrm>
          <a:custGeom>
            <a:avLst/>
            <a:gdLst/>
            <a:ahLst/>
            <a:cxnLst/>
            <a:rect r="r" b="b" t="t" l="l"/>
            <a:pathLst>
              <a:path h="377350" w="283013">
                <a:moveTo>
                  <a:pt x="0" y="0"/>
                </a:moveTo>
                <a:lnTo>
                  <a:pt x="283012" y="0"/>
                </a:lnTo>
                <a:lnTo>
                  <a:pt x="283012" y="377351"/>
                </a:lnTo>
                <a:lnTo>
                  <a:pt x="0" y="377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4292236" y="3262464"/>
            <a:ext cx="2663825" cy="2663825"/>
            <a:chOff x="0" y="0"/>
            <a:chExt cx="8909050" cy="89090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7"/>
              <a:stretch>
                <a:fillRect l="-38201" t="0" r="-38201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7622981" y="3461955"/>
            <a:ext cx="8263657" cy="2493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Puntuaciones incorrectas debido a errores en el sistema de puntuación</a:t>
            </a:r>
          </a:p>
          <a:p>
            <a:pPr algn="l">
              <a:lnSpc>
                <a:spcPts val="2240"/>
              </a:lnSpc>
            </a:pPr>
          </a:p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Amenaza: Complejidad en la lógica de seguimiento de respuestas</a:t>
            </a:r>
          </a:p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Técnico: Calidad</a:t>
            </a:r>
          </a:p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Probabilidad: Media</a:t>
            </a:r>
          </a:p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Impacto: Alta</a:t>
            </a:r>
          </a:p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Estrategia de Respuesta: Mitigación. Realizar una revisión exhaustiva del sistema de puntuación y llevar a cabo pruebas para asegurar que las puntuaciones se registren correctamente.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04831" y="2238898"/>
            <a:ext cx="2303978" cy="29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1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Listado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292587" y="2124584"/>
            <a:ext cx="2648905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 todo</a:t>
            </a:r>
          </a:p>
        </p:txBody>
      </p:sp>
      <p:sp>
        <p:nvSpPr>
          <p:cNvPr name="AutoShape 24" id="24"/>
          <p:cNvSpPr/>
          <p:nvPr/>
        </p:nvSpPr>
        <p:spPr>
          <a:xfrm>
            <a:off x="15617040" y="2323035"/>
            <a:ext cx="18514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5" id="25"/>
          <p:cNvGrpSpPr/>
          <p:nvPr/>
        </p:nvGrpSpPr>
        <p:grpSpPr>
          <a:xfrm rot="0">
            <a:off x="3555189" y="1559446"/>
            <a:ext cx="3000361" cy="603238"/>
            <a:chOff x="0" y="0"/>
            <a:chExt cx="790219" cy="15887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90219" cy="158877"/>
            </a:xfrm>
            <a:custGeom>
              <a:avLst/>
              <a:gdLst/>
              <a:ahLst/>
              <a:cxnLst/>
              <a:rect r="r" b="b" t="t" l="l"/>
              <a:pathLst>
                <a:path h="158877" w="790219">
                  <a:moveTo>
                    <a:pt x="79439" y="0"/>
                  </a:moveTo>
                  <a:lnTo>
                    <a:pt x="710780" y="0"/>
                  </a:lnTo>
                  <a:cubicBezTo>
                    <a:pt x="754653" y="0"/>
                    <a:pt x="790219" y="35566"/>
                    <a:pt x="790219" y="79439"/>
                  </a:cubicBezTo>
                  <a:lnTo>
                    <a:pt x="790219" y="79439"/>
                  </a:lnTo>
                  <a:cubicBezTo>
                    <a:pt x="790219" y="100507"/>
                    <a:pt x="781849" y="120713"/>
                    <a:pt x="766952" y="135610"/>
                  </a:cubicBezTo>
                  <a:cubicBezTo>
                    <a:pt x="752054" y="150508"/>
                    <a:pt x="731848" y="158877"/>
                    <a:pt x="710780" y="158877"/>
                  </a:cubicBezTo>
                  <a:lnTo>
                    <a:pt x="79439" y="158877"/>
                  </a:lnTo>
                  <a:cubicBezTo>
                    <a:pt x="58370" y="158877"/>
                    <a:pt x="38165" y="150508"/>
                    <a:pt x="23267" y="135610"/>
                  </a:cubicBezTo>
                  <a:cubicBezTo>
                    <a:pt x="8369" y="120713"/>
                    <a:pt x="0" y="100507"/>
                    <a:pt x="0" y="79439"/>
                  </a:cubicBezTo>
                  <a:lnTo>
                    <a:pt x="0" y="79439"/>
                  </a:lnTo>
                  <a:cubicBezTo>
                    <a:pt x="0" y="58370"/>
                    <a:pt x="8369" y="38165"/>
                    <a:pt x="23267" y="23267"/>
                  </a:cubicBezTo>
                  <a:cubicBezTo>
                    <a:pt x="38165" y="8369"/>
                    <a:pt x="58370" y="0"/>
                    <a:pt x="7943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790219" cy="20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3704831" y="1464196"/>
            <a:ext cx="2746635" cy="69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Riesgos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4912484" y="5057492"/>
            <a:ext cx="283013" cy="377350"/>
          </a:xfrm>
          <a:custGeom>
            <a:avLst/>
            <a:gdLst/>
            <a:ahLst/>
            <a:cxnLst/>
            <a:rect r="r" b="b" t="t" l="l"/>
            <a:pathLst>
              <a:path h="377350" w="283013">
                <a:moveTo>
                  <a:pt x="0" y="0"/>
                </a:moveTo>
                <a:lnTo>
                  <a:pt x="283013" y="0"/>
                </a:lnTo>
                <a:lnTo>
                  <a:pt x="283013" y="377351"/>
                </a:lnTo>
                <a:lnTo>
                  <a:pt x="0" y="377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748302" y="7979929"/>
            <a:ext cx="283013" cy="377350"/>
          </a:xfrm>
          <a:custGeom>
            <a:avLst/>
            <a:gdLst/>
            <a:ahLst/>
            <a:cxnLst/>
            <a:rect r="r" b="b" t="t" l="l"/>
            <a:pathLst>
              <a:path h="377350" w="283013">
                <a:moveTo>
                  <a:pt x="0" y="0"/>
                </a:moveTo>
                <a:lnTo>
                  <a:pt x="283012" y="0"/>
                </a:lnTo>
                <a:lnTo>
                  <a:pt x="283012" y="377350"/>
                </a:lnTo>
                <a:lnTo>
                  <a:pt x="0" y="377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4292236" y="6356350"/>
            <a:ext cx="2663825" cy="2663825"/>
            <a:chOff x="0" y="0"/>
            <a:chExt cx="8909050" cy="89090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8"/>
              <a:stretch>
                <a:fillRect l="-38201" t="0" r="-38201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7622981" y="6555841"/>
            <a:ext cx="8263657" cy="221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Riesgo de que el tiempo límite no sea suficiente para responder preguntas</a:t>
            </a:r>
          </a:p>
          <a:p>
            <a:pPr algn="l">
              <a:lnSpc>
                <a:spcPts val="2240"/>
              </a:lnSpc>
            </a:pPr>
          </a:p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Descripción: Configuración inadecuada del temporizador puede dificultar la respuesta de los usuarios.</a:t>
            </a:r>
          </a:p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Probabilidad: Media</a:t>
            </a:r>
          </a:p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Impacto: Media</a:t>
            </a:r>
          </a:p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Estrategia de Respuesta: Mitigación mediante pruebas de usabilidad para ajustar el tiempo límite según la necesidad.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538" r="0" b="-2538"/>
            </a:stretch>
          </a:blipFill>
        </p:spPr>
      </p:sp>
      <p:sp>
        <p:nvSpPr>
          <p:cNvPr name="AutoShape 40" id="40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1" id="41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38" r="0" b="-2538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979" r="0" b="-71509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6451465" y="842264"/>
            <a:ext cx="195368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3705513" y="272079"/>
            <a:ext cx="165303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Flujo de Caja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32932" y="267074"/>
            <a:ext cx="990749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Riesgos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31902" y="300988"/>
            <a:ext cx="151507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Arquitectura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sp>
        <p:nvSpPr>
          <p:cNvPr name="AutoShape 25" id="25"/>
          <p:cNvSpPr/>
          <p:nvPr/>
        </p:nvSpPr>
        <p:spPr>
          <a:xfrm>
            <a:off x="15617040" y="2323035"/>
            <a:ext cx="18514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48186" y="2538015"/>
            <a:ext cx="6747804" cy="7784777"/>
          </a:xfrm>
          <a:prstGeom prst="rect">
            <a:avLst/>
          </a:prstGeom>
        </p:spPr>
      </p:pic>
      <p:sp>
        <p:nvSpPr>
          <p:cNvPr name="AutoShape 27" id="27"/>
          <p:cNvSpPr/>
          <p:nvPr/>
        </p:nvSpPr>
        <p:spPr>
          <a:xfrm>
            <a:off x="11900447" y="9422978"/>
            <a:ext cx="1168933" cy="0"/>
          </a:xfrm>
          <a:prstGeom prst="line">
            <a:avLst/>
          </a:prstGeom>
          <a:ln cap="flat" w="28575">
            <a:solidFill>
              <a:srgbClr val="FFBCC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8" id="28"/>
          <p:cNvSpPr txBox="true"/>
          <p:nvPr/>
        </p:nvSpPr>
        <p:spPr>
          <a:xfrm rot="0">
            <a:off x="13383286" y="9201150"/>
            <a:ext cx="219815" cy="40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1"/>
              </a:lnSpc>
            </a:pPr>
            <a:r>
              <a:rPr lang="en-US" sz="2322" spc="23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9</a:t>
            </a:r>
          </a:p>
        </p:txBody>
      </p:sp>
      <p:sp>
        <p:nvSpPr>
          <p:cNvPr name="AutoShape 29" id="29"/>
          <p:cNvSpPr/>
          <p:nvPr/>
        </p:nvSpPr>
        <p:spPr>
          <a:xfrm flipH="true">
            <a:off x="7236214" y="3451478"/>
            <a:ext cx="1168933" cy="0"/>
          </a:xfrm>
          <a:prstGeom prst="line">
            <a:avLst/>
          </a:prstGeom>
          <a:ln cap="flat" w="28575">
            <a:solidFill>
              <a:srgbClr val="B1FFC2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0" id="30"/>
          <p:cNvSpPr txBox="true"/>
          <p:nvPr/>
        </p:nvSpPr>
        <p:spPr>
          <a:xfrm rot="0">
            <a:off x="6794034" y="3221060"/>
            <a:ext cx="138898" cy="40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1"/>
              </a:lnSpc>
            </a:pPr>
            <a:r>
              <a:rPr lang="en-US" sz="2322" spc="23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704831" y="2238898"/>
            <a:ext cx="2303978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1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Tipos de riesgos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292587" y="2124584"/>
            <a:ext cx="2648905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 todo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3555189" y="1559446"/>
            <a:ext cx="3000361" cy="603238"/>
            <a:chOff x="0" y="0"/>
            <a:chExt cx="790219" cy="15887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90219" cy="158877"/>
            </a:xfrm>
            <a:custGeom>
              <a:avLst/>
              <a:gdLst/>
              <a:ahLst/>
              <a:cxnLst/>
              <a:rect r="r" b="b" t="t" l="l"/>
              <a:pathLst>
                <a:path h="158877" w="790219">
                  <a:moveTo>
                    <a:pt x="79439" y="0"/>
                  </a:moveTo>
                  <a:lnTo>
                    <a:pt x="710780" y="0"/>
                  </a:lnTo>
                  <a:cubicBezTo>
                    <a:pt x="754653" y="0"/>
                    <a:pt x="790219" y="35566"/>
                    <a:pt x="790219" y="79439"/>
                  </a:cubicBezTo>
                  <a:lnTo>
                    <a:pt x="790219" y="79439"/>
                  </a:lnTo>
                  <a:cubicBezTo>
                    <a:pt x="790219" y="100507"/>
                    <a:pt x="781849" y="120713"/>
                    <a:pt x="766952" y="135610"/>
                  </a:cubicBezTo>
                  <a:cubicBezTo>
                    <a:pt x="752054" y="150508"/>
                    <a:pt x="731848" y="158877"/>
                    <a:pt x="710780" y="158877"/>
                  </a:cubicBezTo>
                  <a:lnTo>
                    <a:pt x="79439" y="158877"/>
                  </a:lnTo>
                  <a:cubicBezTo>
                    <a:pt x="58370" y="158877"/>
                    <a:pt x="38165" y="150508"/>
                    <a:pt x="23267" y="135610"/>
                  </a:cubicBezTo>
                  <a:cubicBezTo>
                    <a:pt x="8369" y="120713"/>
                    <a:pt x="0" y="100507"/>
                    <a:pt x="0" y="79439"/>
                  </a:cubicBezTo>
                  <a:lnTo>
                    <a:pt x="0" y="79439"/>
                  </a:lnTo>
                  <a:cubicBezTo>
                    <a:pt x="0" y="58370"/>
                    <a:pt x="8369" y="38165"/>
                    <a:pt x="23267" y="23267"/>
                  </a:cubicBezTo>
                  <a:cubicBezTo>
                    <a:pt x="38165" y="8369"/>
                    <a:pt x="58370" y="0"/>
                    <a:pt x="7943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790219" cy="20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3704831" y="1464196"/>
            <a:ext cx="2746635" cy="69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Riesgos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38" r="0" b="-2538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979" r="0" b="-71509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6451465" y="842264"/>
            <a:ext cx="195368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3705513" y="272079"/>
            <a:ext cx="165303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Flujo de Caja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32932" y="267074"/>
            <a:ext cx="990749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Riesgos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31902" y="300988"/>
            <a:ext cx="151507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Arquitectura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08805" y="2681746"/>
            <a:ext cx="9026014" cy="7475278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5676985" y="6775503"/>
            <a:ext cx="240811" cy="43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544" spc="26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</a:p>
        </p:txBody>
      </p:sp>
      <p:sp>
        <p:nvSpPr>
          <p:cNvPr name="AutoShape 27" id="27"/>
          <p:cNvSpPr/>
          <p:nvPr/>
        </p:nvSpPr>
        <p:spPr>
          <a:xfrm flipH="true">
            <a:off x="4695613" y="5883695"/>
            <a:ext cx="1280586" cy="0"/>
          </a:xfrm>
          <a:prstGeom prst="line">
            <a:avLst/>
          </a:prstGeom>
          <a:ln cap="flat" w="28575">
            <a:solidFill>
              <a:srgbClr val="B9B1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8" id="28"/>
          <p:cNvSpPr txBox="true"/>
          <p:nvPr/>
        </p:nvSpPr>
        <p:spPr>
          <a:xfrm rot="0">
            <a:off x="4261078" y="5636727"/>
            <a:ext cx="152165" cy="43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544" spc="26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name="AutoShape 29" id="29"/>
          <p:cNvSpPr/>
          <p:nvPr/>
        </p:nvSpPr>
        <p:spPr>
          <a:xfrm>
            <a:off x="14117985" y="7022471"/>
            <a:ext cx="1280586" cy="0"/>
          </a:xfrm>
          <a:prstGeom prst="line">
            <a:avLst/>
          </a:prstGeom>
          <a:ln cap="flat" w="28575">
            <a:solidFill>
              <a:srgbClr val="F9E5B7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0" id="30"/>
          <p:cNvSpPr txBox="true"/>
          <p:nvPr/>
        </p:nvSpPr>
        <p:spPr>
          <a:xfrm rot="0">
            <a:off x="3704831" y="2238898"/>
            <a:ext cx="255614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1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Categoría de riesgos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292587" y="2124584"/>
            <a:ext cx="2648905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 todo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3555189" y="1559446"/>
            <a:ext cx="3000361" cy="603238"/>
            <a:chOff x="0" y="0"/>
            <a:chExt cx="790219" cy="15887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90219" cy="158877"/>
            </a:xfrm>
            <a:custGeom>
              <a:avLst/>
              <a:gdLst/>
              <a:ahLst/>
              <a:cxnLst/>
              <a:rect r="r" b="b" t="t" l="l"/>
              <a:pathLst>
                <a:path h="158877" w="790219">
                  <a:moveTo>
                    <a:pt x="79439" y="0"/>
                  </a:moveTo>
                  <a:lnTo>
                    <a:pt x="710780" y="0"/>
                  </a:lnTo>
                  <a:cubicBezTo>
                    <a:pt x="754653" y="0"/>
                    <a:pt x="790219" y="35566"/>
                    <a:pt x="790219" y="79439"/>
                  </a:cubicBezTo>
                  <a:lnTo>
                    <a:pt x="790219" y="79439"/>
                  </a:lnTo>
                  <a:cubicBezTo>
                    <a:pt x="790219" y="100507"/>
                    <a:pt x="781849" y="120713"/>
                    <a:pt x="766952" y="135610"/>
                  </a:cubicBezTo>
                  <a:cubicBezTo>
                    <a:pt x="752054" y="150508"/>
                    <a:pt x="731848" y="158877"/>
                    <a:pt x="710780" y="158877"/>
                  </a:cubicBezTo>
                  <a:lnTo>
                    <a:pt x="79439" y="158877"/>
                  </a:lnTo>
                  <a:cubicBezTo>
                    <a:pt x="58370" y="158877"/>
                    <a:pt x="38165" y="150508"/>
                    <a:pt x="23267" y="135610"/>
                  </a:cubicBezTo>
                  <a:cubicBezTo>
                    <a:pt x="8369" y="120713"/>
                    <a:pt x="0" y="100507"/>
                    <a:pt x="0" y="79439"/>
                  </a:cubicBezTo>
                  <a:lnTo>
                    <a:pt x="0" y="79439"/>
                  </a:lnTo>
                  <a:cubicBezTo>
                    <a:pt x="0" y="58370"/>
                    <a:pt x="8369" y="38165"/>
                    <a:pt x="23267" y="23267"/>
                  </a:cubicBezTo>
                  <a:cubicBezTo>
                    <a:pt x="38165" y="8369"/>
                    <a:pt x="58370" y="0"/>
                    <a:pt x="7943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790219" cy="20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3704831" y="1464196"/>
            <a:ext cx="2746635" cy="69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Riesgos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38" r="0" b="-2538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979" r="0" b="-71509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3705513" y="272079"/>
            <a:ext cx="165303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Flujo de Caja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32932" y="267074"/>
            <a:ext cx="990749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Riesgos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31902" y="300988"/>
            <a:ext cx="151507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Arquitectura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321228" y="9258300"/>
            <a:ext cx="4786458" cy="603238"/>
            <a:chOff x="0" y="0"/>
            <a:chExt cx="1260631" cy="15887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60631" cy="158877"/>
            </a:xfrm>
            <a:custGeom>
              <a:avLst/>
              <a:gdLst/>
              <a:ahLst/>
              <a:cxnLst/>
              <a:rect r="r" b="b" t="t" l="l"/>
              <a:pathLst>
                <a:path h="158877" w="1260631">
                  <a:moveTo>
                    <a:pt x="79439" y="0"/>
                  </a:moveTo>
                  <a:lnTo>
                    <a:pt x="1181192" y="0"/>
                  </a:lnTo>
                  <a:cubicBezTo>
                    <a:pt x="1202261" y="0"/>
                    <a:pt x="1222466" y="8369"/>
                    <a:pt x="1237364" y="23267"/>
                  </a:cubicBezTo>
                  <a:cubicBezTo>
                    <a:pt x="1252262" y="38165"/>
                    <a:pt x="1260631" y="58370"/>
                    <a:pt x="1260631" y="79439"/>
                  </a:cubicBezTo>
                  <a:lnTo>
                    <a:pt x="1260631" y="79439"/>
                  </a:lnTo>
                  <a:cubicBezTo>
                    <a:pt x="1260631" y="123311"/>
                    <a:pt x="1225065" y="158877"/>
                    <a:pt x="1181192" y="158877"/>
                  </a:cubicBezTo>
                  <a:lnTo>
                    <a:pt x="79439" y="158877"/>
                  </a:lnTo>
                  <a:cubicBezTo>
                    <a:pt x="58370" y="158877"/>
                    <a:pt x="38165" y="150508"/>
                    <a:pt x="23267" y="135610"/>
                  </a:cubicBezTo>
                  <a:cubicBezTo>
                    <a:pt x="8369" y="120713"/>
                    <a:pt x="0" y="100507"/>
                    <a:pt x="0" y="79439"/>
                  </a:cubicBezTo>
                  <a:lnTo>
                    <a:pt x="0" y="79439"/>
                  </a:lnTo>
                  <a:cubicBezTo>
                    <a:pt x="0" y="58370"/>
                    <a:pt x="8369" y="38165"/>
                    <a:pt x="23267" y="23267"/>
                  </a:cubicBezTo>
                  <a:cubicBezTo>
                    <a:pt x="38165" y="8369"/>
                    <a:pt x="58370" y="0"/>
                    <a:pt x="7943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260631" cy="20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663938" y="9163104"/>
            <a:ext cx="4101039" cy="69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Arquitectura</a:t>
            </a:r>
          </a:p>
        </p:txBody>
      </p:sp>
      <p:sp>
        <p:nvSpPr>
          <p:cNvPr name="AutoShape 28" id="28"/>
          <p:cNvSpPr/>
          <p:nvPr/>
        </p:nvSpPr>
        <p:spPr>
          <a:xfrm>
            <a:off x="9112596" y="842264"/>
            <a:ext cx="195368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6147377" y="1657258"/>
            <a:ext cx="9837801" cy="7809985"/>
          </a:xfrm>
          <a:custGeom>
            <a:avLst/>
            <a:gdLst/>
            <a:ahLst/>
            <a:cxnLst/>
            <a:rect r="r" b="b" t="t" l="l"/>
            <a:pathLst>
              <a:path h="7809985" w="9837801">
                <a:moveTo>
                  <a:pt x="0" y="0"/>
                </a:moveTo>
                <a:lnTo>
                  <a:pt x="9837801" y="0"/>
                </a:lnTo>
                <a:lnTo>
                  <a:pt x="9837801" y="7809986"/>
                </a:lnTo>
                <a:lnTo>
                  <a:pt x="0" y="78099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38" r="0" b="-2538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979" r="0" b="-71509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3942298" y="272079"/>
            <a:ext cx="117946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Diagrama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75434" y="267074"/>
            <a:ext cx="190574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Plan de Prueba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321228" y="9258300"/>
            <a:ext cx="4786458" cy="603238"/>
            <a:chOff x="0" y="0"/>
            <a:chExt cx="1260631" cy="1588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60631" cy="158877"/>
            </a:xfrm>
            <a:custGeom>
              <a:avLst/>
              <a:gdLst/>
              <a:ahLst/>
              <a:cxnLst/>
              <a:rect r="r" b="b" t="t" l="l"/>
              <a:pathLst>
                <a:path h="158877" w="1260631">
                  <a:moveTo>
                    <a:pt x="79439" y="0"/>
                  </a:moveTo>
                  <a:lnTo>
                    <a:pt x="1181192" y="0"/>
                  </a:lnTo>
                  <a:cubicBezTo>
                    <a:pt x="1202261" y="0"/>
                    <a:pt x="1222466" y="8369"/>
                    <a:pt x="1237364" y="23267"/>
                  </a:cubicBezTo>
                  <a:cubicBezTo>
                    <a:pt x="1252262" y="38165"/>
                    <a:pt x="1260631" y="58370"/>
                    <a:pt x="1260631" y="79439"/>
                  </a:cubicBezTo>
                  <a:lnTo>
                    <a:pt x="1260631" y="79439"/>
                  </a:lnTo>
                  <a:cubicBezTo>
                    <a:pt x="1260631" y="123311"/>
                    <a:pt x="1225065" y="158877"/>
                    <a:pt x="1181192" y="158877"/>
                  </a:cubicBezTo>
                  <a:lnTo>
                    <a:pt x="79439" y="158877"/>
                  </a:lnTo>
                  <a:cubicBezTo>
                    <a:pt x="58370" y="158877"/>
                    <a:pt x="38165" y="150508"/>
                    <a:pt x="23267" y="135610"/>
                  </a:cubicBezTo>
                  <a:cubicBezTo>
                    <a:pt x="8369" y="120713"/>
                    <a:pt x="0" y="100507"/>
                    <a:pt x="0" y="79439"/>
                  </a:cubicBezTo>
                  <a:lnTo>
                    <a:pt x="0" y="79439"/>
                  </a:lnTo>
                  <a:cubicBezTo>
                    <a:pt x="0" y="58370"/>
                    <a:pt x="8369" y="38165"/>
                    <a:pt x="23267" y="23267"/>
                  </a:cubicBezTo>
                  <a:cubicBezTo>
                    <a:pt x="38165" y="8369"/>
                    <a:pt x="58370" y="0"/>
                    <a:pt x="7943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260631" cy="20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663938" y="9163104"/>
            <a:ext cx="4101039" cy="69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Diagrama</a:t>
            </a:r>
          </a:p>
        </p:txBody>
      </p:sp>
      <p:sp>
        <p:nvSpPr>
          <p:cNvPr name="AutoShape 27" id="27"/>
          <p:cNvSpPr/>
          <p:nvPr/>
        </p:nvSpPr>
        <p:spPr>
          <a:xfrm>
            <a:off x="3555189" y="832739"/>
            <a:ext cx="195368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3522277" y="5287689"/>
            <a:ext cx="279260" cy="372347"/>
          </a:xfrm>
          <a:custGeom>
            <a:avLst/>
            <a:gdLst/>
            <a:ahLst/>
            <a:cxnLst/>
            <a:rect r="r" b="b" t="t" l="l"/>
            <a:pathLst>
              <a:path h="372347" w="279260">
                <a:moveTo>
                  <a:pt x="0" y="0"/>
                </a:moveTo>
                <a:lnTo>
                  <a:pt x="279260" y="0"/>
                </a:lnTo>
                <a:lnTo>
                  <a:pt x="279260" y="372347"/>
                </a:lnTo>
                <a:lnTo>
                  <a:pt x="0" y="3723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6030624" y="1280043"/>
            <a:ext cx="10451380" cy="3988848"/>
            <a:chOff x="0" y="0"/>
            <a:chExt cx="2272457" cy="86730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272457" cy="867301"/>
            </a:xfrm>
            <a:custGeom>
              <a:avLst/>
              <a:gdLst/>
              <a:ahLst/>
              <a:cxnLst/>
              <a:rect r="r" b="b" t="t" l="l"/>
              <a:pathLst>
                <a:path h="867301" w="2272457">
                  <a:moveTo>
                    <a:pt x="0" y="0"/>
                  </a:moveTo>
                  <a:lnTo>
                    <a:pt x="2272457" y="0"/>
                  </a:lnTo>
                  <a:lnTo>
                    <a:pt x="2272457" y="867301"/>
                  </a:lnTo>
                  <a:lnTo>
                    <a:pt x="0" y="867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272457" cy="905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378951" y="1821600"/>
            <a:ext cx="9700649" cy="3155931"/>
            <a:chOff x="0" y="0"/>
            <a:chExt cx="2109225" cy="68619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109225" cy="686198"/>
            </a:xfrm>
            <a:custGeom>
              <a:avLst/>
              <a:gdLst/>
              <a:ahLst/>
              <a:cxnLst/>
              <a:rect r="r" b="b" t="t" l="l"/>
              <a:pathLst>
                <a:path h="686198" w="2109225">
                  <a:moveTo>
                    <a:pt x="0" y="0"/>
                  </a:moveTo>
                  <a:lnTo>
                    <a:pt x="2109225" y="0"/>
                  </a:lnTo>
                  <a:lnTo>
                    <a:pt x="2109225" y="686198"/>
                  </a:lnTo>
                  <a:lnTo>
                    <a:pt x="0" y="6861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2109225" cy="724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>
            <a:off x="8269845" y="2271846"/>
            <a:ext cx="0" cy="415635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9205010" y="2500288"/>
            <a:ext cx="808029" cy="510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6517614" y="6003535"/>
            <a:ext cx="419180" cy="419180"/>
          </a:xfrm>
          <a:custGeom>
            <a:avLst/>
            <a:gdLst/>
            <a:ahLst/>
            <a:cxnLst/>
            <a:rect r="r" b="b" t="t" l="l"/>
            <a:pathLst>
              <a:path h="419180" w="419180">
                <a:moveTo>
                  <a:pt x="0" y="0"/>
                </a:moveTo>
                <a:lnTo>
                  <a:pt x="419179" y="0"/>
                </a:lnTo>
                <a:lnTo>
                  <a:pt x="419179" y="419179"/>
                </a:lnTo>
                <a:lnTo>
                  <a:pt x="0" y="4191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38" id="38"/>
          <p:cNvSpPr/>
          <p:nvPr/>
        </p:nvSpPr>
        <p:spPr>
          <a:xfrm>
            <a:off x="4501093" y="3191779"/>
            <a:ext cx="0" cy="63722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7889167" y="3646142"/>
            <a:ext cx="0" cy="415635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>
            <a:off x="8269845" y="3646142"/>
            <a:ext cx="0" cy="415635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flipV="true">
            <a:off x="9205010" y="4280700"/>
            <a:ext cx="0" cy="190934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2" id="42"/>
          <p:cNvGrpSpPr/>
          <p:nvPr/>
        </p:nvGrpSpPr>
        <p:grpSpPr>
          <a:xfrm rot="0">
            <a:off x="6030624" y="5473862"/>
            <a:ext cx="10451380" cy="4370596"/>
            <a:chOff x="0" y="0"/>
            <a:chExt cx="2272457" cy="950304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272457" cy="950304"/>
            </a:xfrm>
            <a:custGeom>
              <a:avLst/>
              <a:gdLst/>
              <a:ahLst/>
              <a:cxnLst/>
              <a:rect r="r" b="b" t="t" l="l"/>
              <a:pathLst>
                <a:path h="950304" w="2272457">
                  <a:moveTo>
                    <a:pt x="0" y="0"/>
                  </a:moveTo>
                  <a:lnTo>
                    <a:pt x="2272457" y="0"/>
                  </a:lnTo>
                  <a:lnTo>
                    <a:pt x="2272457" y="950304"/>
                  </a:lnTo>
                  <a:lnTo>
                    <a:pt x="0" y="9503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2272457" cy="988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6358922" y="5930172"/>
            <a:ext cx="9802633" cy="3625922"/>
            <a:chOff x="0" y="0"/>
            <a:chExt cx="2131399" cy="78838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131400" cy="788389"/>
            </a:xfrm>
            <a:custGeom>
              <a:avLst/>
              <a:gdLst/>
              <a:ahLst/>
              <a:cxnLst/>
              <a:rect r="r" b="b" t="t" l="l"/>
              <a:pathLst>
                <a:path h="788389" w="2131400">
                  <a:moveTo>
                    <a:pt x="0" y="0"/>
                  </a:moveTo>
                  <a:lnTo>
                    <a:pt x="2131400" y="0"/>
                  </a:lnTo>
                  <a:lnTo>
                    <a:pt x="2131400" y="788389"/>
                  </a:lnTo>
                  <a:lnTo>
                    <a:pt x="0" y="7883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2131399" cy="826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15278173" y="1909628"/>
            <a:ext cx="577657" cy="317186"/>
          </a:xfrm>
          <a:custGeom>
            <a:avLst/>
            <a:gdLst/>
            <a:ahLst/>
            <a:cxnLst/>
            <a:rect r="r" b="b" t="t" l="l"/>
            <a:pathLst>
              <a:path h="317186" w="577657">
                <a:moveTo>
                  <a:pt x="0" y="0"/>
                </a:moveTo>
                <a:lnTo>
                  <a:pt x="577658" y="0"/>
                </a:lnTo>
                <a:lnTo>
                  <a:pt x="577658" y="317187"/>
                </a:lnTo>
                <a:lnTo>
                  <a:pt x="0" y="3171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9" id="49"/>
          <p:cNvSpPr/>
          <p:nvPr/>
        </p:nvSpPr>
        <p:spPr>
          <a:xfrm>
            <a:off x="9613923" y="3853960"/>
            <a:ext cx="841791" cy="0"/>
          </a:xfrm>
          <a:prstGeom prst="line">
            <a:avLst/>
          </a:prstGeom>
          <a:ln cap="flat" w="952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50" id="50"/>
          <p:cNvSpPr/>
          <p:nvPr/>
        </p:nvSpPr>
        <p:spPr>
          <a:xfrm>
            <a:off x="12924520" y="3828999"/>
            <a:ext cx="907780" cy="0"/>
          </a:xfrm>
          <a:prstGeom prst="line">
            <a:avLst/>
          </a:prstGeom>
          <a:ln cap="flat" w="9525">
            <a:solidFill>
              <a:srgbClr val="000000"/>
            </a:solidFill>
            <a:prstDash val="sysDash"/>
            <a:headEnd type="arrow" len="sm" w="med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>
            <a:off x="13832300" y="3828999"/>
            <a:ext cx="0" cy="4594199"/>
          </a:xfrm>
          <a:prstGeom prst="line">
            <a:avLst/>
          </a:prstGeom>
          <a:ln cap="flat" w="9525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52" id="52"/>
          <p:cNvSpPr/>
          <p:nvPr/>
        </p:nvSpPr>
        <p:spPr>
          <a:xfrm flipH="false" flipV="false" rot="0">
            <a:off x="12290277" y="3315866"/>
            <a:ext cx="568841" cy="971623"/>
          </a:xfrm>
          <a:custGeom>
            <a:avLst/>
            <a:gdLst/>
            <a:ahLst/>
            <a:cxnLst/>
            <a:rect r="r" b="b" t="t" l="l"/>
            <a:pathLst>
              <a:path h="971623" w="568841">
                <a:moveTo>
                  <a:pt x="0" y="0"/>
                </a:moveTo>
                <a:lnTo>
                  <a:pt x="568841" y="0"/>
                </a:lnTo>
                <a:lnTo>
                  <a:pt x="568841" y="971623"/>
                </a:lnTo>
                <a:lnTo>
                  <a:pt x="0" y="9716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3" id="53"/>
          <p:cNvSpPr/>
          <p:nvPr/>
        </p:nvSpPr>
        <p:spPr>
          <a:xfrm>
            <a:off x="11356184" y="3853960"/>
            <a:ext cx="841791" cy="0"/>
          </a:xfrm>
          <a:prstGeom prst="line">
            <a:avLst/>
          </a:prstGeom>
          <a:ln cap="flat" w="952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Freeform 54" id="54"/>
          <p:cNvSpPr/>
          <p:nvPr/>
        </p:nvSpPr>
        <p:spPr>
          <a:xfrm flipH="false" flipV="false" rot="0">
            <a:off x="8866653" y="3547122"/>
            <a:ext cx="676713" cy="678890"/>
          </a:xfrm>
          <a:custGeom>
            <a:avLst/>
            <a:gdLst/>
            <a:ahLst/>
            <a:cxnLst/>
            <a:rect r="r" b="b" t="t" l="l"/>
            <a:pathLst>
              <a:path h="678890" w="676713">
                <a:moveTo>
                  <a:pt x="0" y="0"/>
                </a:moveTo>
                <a:lnTo>
                  <a:pt x="676713" y="0"/>
                </a:lnTo>
                <a:lnTo>
                  <a:pt x="676713" y="678890"/>
                </a:lnTo>
                <a:lnTo>
                  <a:pt x="0" y="6788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60" t="0" r="-16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0571091" y="3493245"/>
            <a:ext cx="669717" cy="671508"/>
          </a:xfrm>
          <a:custGeom>
            <a:avLst/>
            <a:gdLst/>
            <a:ahLst/>
            <a:cxnLst/>
            <a:rect r="r" b="b" t="t" l="l"/>
            <a:pathLst>
              <a:path h="671508" w="669717">
                <a:moveTo>
                  <a:pt x="0" y="0"/>
                </a:moveTo>
                <a:lnTo>
                  <a:pt x="669717" y="0"/>
                </a:lnTo>
                <a:lnTo>
                  <a:pt x="669717" y="671508"/>
                </a:lnTo>
                <a:lnTo>
                  <a:pt x="0" y="67150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6" id="56"/>
          <p:cNvSpPr/>
          <p:nvPr/>
        </p:nvSpPr>
        <p:spPr>
          <a:xfrm>
            <a:off x="10905949" y="2500288"/>
            <a:ext cx="1652185" cy="0"/>
          </a:xfrm>
          <a:prstGeom prst="line">
            <a:avLst/>
          </a:prstGeom>
          <a:ln cap="flat" w="9525">
            <a:solidFill>
              <a:srgbClr val="000000"/>
            </a:solidFill>
            <a:prstDash val="sysDash"/>
            <a:headEnd type="arrow" len="sm" w="med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>
            <a:off x="12558134" y="2514925"/>
            <a:ext cx="16563" cy="403134"/>
          </a:xfrm>
          <a:prstGeom prst="line">
            <a:avLst/>
          </a:prstGeom>
          <a:ln cap="flat" w="9525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58" id="58"/>
          <p:cNvSpPr/>
          <p:nvPr/>
        </p:nvSpPr>
        <p:spPr>
          <a:xfrm flipH="false" flipV="false" rot="0">
            <a:off x="3696870" y="2068222"/>
            <a:ext cx="899246" cy="600247"/>
          </a:xfrm>
          <a:custGeom>
            <a:avLst/>
            <a:gdLst/>
            <a:ahLst/>
            <a:cxnLst/>
            <a:rect r="r" b="b" t="t" l="l"/>
            <a:pathLst>
              <a:path h="600247" w="899246">
                <a:moveTo>
                  <a:pt x="0" y="0"/>
                </a:moveTo>
                <a:lnTo>
                  <a:pt x="899246" y="0"/>
                </a:lnTo>
                <a:lnTo>
                  <a:pt x="899246" y="600246"/>
                </a:lnTo>
                <a:lnTo>
                  <a:pt x="0" y="60024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4596116" y="1949165"/>
            <a:ext cx="829018" cy="829018"/>
          </a:xfrm>
          <a:custGeom>
            <a:avLst/>
            <a:gdLst/>
            <a:ahLst/>
            <a:cxnLst/>
            <a:rect r="r" b="b" t="t" l="l"/>
            <a:pathLst>
              <a:path h="829018" w="829018">
                <a:moveTo>
                  <a:pt x="0" y="0"/>
                </a:moveTo>
                <a:lnTo>
                  <a:pt x="829017" y="0"/>
                </a:lnTo>
                <a:lnTo>
                  <a:pt x="829017" y="829018"/>
                </a:lnTo>
                <a:lnTo>
                  <a:pt x="0" y="82901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0" id="60"/>
          <p:cNvSpPr/>
          <p:nvPr/>
        </p:nvSpPr>
        <p:spPr>
          <a:xfrm flipV="true">
            <a:off x="4501093" y="3828999"/>
            <a:ext cx="407570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1" id="61"/>
          <p:cNvSpPr/>
          <p:nvPr/>
        </p:nvSpPr>
        <p:spPr>
          <a:xfrm flipH="false" flipV="false" rot="0">
            <a:off x="8721396" y="6213125"/>
            <a:ext cx="976834" cy="428586"/>
          </a:xfrm>
          <a:custGeom>
            <a:avLst/>
            <a:gdLst/>
            <a:ahLst/>
            <a:cxnLst/>
            <a:rect r="r" b="b" t="t" l="l"/>
            <a:pathLst>
              <a:path h="428586" w="976834">
                <a:moveTo>
                  <a:pt x="0" y="0"/>
                </a:moveTo>
                <a:lnTo>
                  <a:pt x="976834" y="0"/>
                </a:lnTo>
                <a:lnTo>
                  <a:pt x="976834" y="428585"/>
                </a:lnTo>
                <a:lnTo>
                  <a:pt x="0" y="42858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AutoShape 62" id="62"/>
          <p:cNvSpPr/>
          <p:nvPr/>
        </p:nvSpPr>
        <p:spPr>
          <a:xfrm flipV="true">
            <a:off x="9205010" y="7638738"/>
            <a:ext cx="4803" cy="78446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 flipH="true">
            <a:off x="9209813" y="8423198"/>
            <a:ext cx="124547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 flipV="true">
            <a:off x="9209813" y="6946680"/>
            <a:ext cx="2402" cy="339814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5" id="65"/>
          <p:cNvSpPr/>
          <p:nvPr/>
        </p:nvSpPr>
        <p:spPr>
          <a:xfrm flipH="false" flipV="false" rot="0">
            <a:off x="10579890" y="8058708"/>
            <a:ext cx="683727" cy="683727"/>
          </a:xfrm>
          <a:custGeom>
            <a:avLst/>
            <a:gdLst/>
            <a:ahLst/>
            <a:cxnLst/>
            <a:rect r="r" b="b" t="t" l="l"/>
            <a:pathLst>
              <a:path h="683727" w="683727">
                <a:moveTo>
                  <a:pt x="0" y="0"/>
                </a:moveTo>
                <a:lnTo>
                  <a:pt x="683727" y="0"/>
                </a:lnTo>
                <a:lnTo>
                  <a:pt x="683727" y="683727"/>
                </a:lnTo>
                <a:lnTo>
                  <a:pt x="0" y="68372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6" id="66"/>
          <p:cNvSpPr/>
          <p:nvPr/>
        </p:nvSpPr>
        <p:spPr>
          <a:xfrm>
            <a:off x="11463290" y="8423198"/>
            <a:ext cx="2369010" cy="0"/>
          </a:xfrm>
          <a:prstGeom prst="line">
            <a:avLst/>
          </a:prstGeom>
          <a:ln cap="flat" w="9525">
            <a:solidFill>
              <a:srgbClr val="000000"/>
            </a:solidFill>
            <a:prstDash val="sysDash"/>
            <a:headEnd type="arrow" len="sm" w="med"/>
            <a:tailEnd type="none" len="sm" w="sm"/>
          </a:ln>
        </p:spPr>
      </p:sp>
      <p:sp>
        <p:nvSpPr>
          <p:cNvPr name="Freeform 67" id="67"/>
          <p:cNvSpPr/>
          <p:nvPr/>
        </p:nvSpPr>
        <p:spPr>
          <a:xfrm flipH="false" flipV="false" rot="0">
            <a:off x="6400436" y="1444626"/>
            <a:ext cx="187557" cy="187557"/>
          </a:xfrm>
          <a:custGeom>
            <a:avLst/>
            <a:gdLst/>
            <a:ahLst/>
            <a:cxnLst/>
            <a:rect r="r" b="b" t="t" l="l"/>
            <a:pathLst>
              <a:path h="187557" w="187557">
                <a:moveTo>
                  <a:pt x="0" y="0"/>
                </a:moveTo>
                <a:lnTo>
                  <a:pt x="187557" y="0"/>
                </a:lnTo>
                <a:lnTo>
                  <a:pt x="187557" y="187558"/>
                </a:lnTo>
                <a:lnTo>
                  <a:pt x="0" y="18755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6378951" y="5596200"/>
            <a:ext cx="187557" cy="187557"/>
          </a:xfrm>
          <a:custGeom>
            <a:avLst/>
            <a:gdLst/>
            <a:ahLst/>
            <a:cxnLst/>
            <a:rect r="r" b="b" t="t" l="l"/>
            <a:pathLst>
              <a:path h="187557" w="187557">
                <a:moveTo>
                  <a:pt x="0" y="0"/>
                </a:moveTo>
                <a:lnTo>
                  <a:pt x="187558" y="0"/>
                </a:lnTo>
                <a:lnTo>
                  <a:pt x="187558" y="187558"/>
                </a:lnTo>
                <a:lnTo>
                  <a:pt x="0" y="18755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10168651" y="2160843"/>
            <a:ext cx="676713" cy="678890"/>
          </a:xfrm>
          <a:custGeom>
            <a:avLst/>
            <a:gdLst/>
            <a:ahLst/>
            <a:cxnLst/>
            <a:rect r="r" b="b" t="t" l="l"/>
            <a:pathLst>
              <a:path h="678890" w="676713">
                <a:moveTo>
                  <a:pt x="0" y="0"/>
                </a:moveTo>
                <a:lnTo>
                  <a:pt x="676713" y="0"/>
                </a:lnTo>
                <a:lnTo>
                  <a:pt x="676713" y="678890"/>
                </a:lnTo>
                <a:lnTo>
                  <a:pt x="0" y="6788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60" t="0" r="-160" b="0"/>
            </a:stretch>
          </a:blipFill>
        </p:spPr>
      </p:sp>
      <p:sp>
        <p:nvSpPr>
          <p:cNvPr name="AutoShape 70" id="70"/>
          <p:cNvSpPr/>
          <p:nvPr/>
        </p:nvSpPr>
        <p:spPr>
          <a:xfrm>
            <a:off x="7487873" y="2490889"/>
            <a:ext cx="33982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1" id="71"/>
          <p:cNvSpPr/>
          <p:nvPr/>
        </p:nvSpPr>
        <p:spPr>
          <a:xfrm flipH="false" flipV="false" rot="0">
            <a:off x="6669457" y="2163530"/>
            <a:ext cx="683727" cy="683727"/>
          </a:xfrm>
          <a:custGeom>
            <a:avLst/>
            <a:gdLst/>
            <a:ahLst/>
            <a:cxnLst/>
            <a:rect r="r" b="b" t="t" l="l"/>
            <a:pathLst>
              <a:path h="683727" w="683727">
                <a:moveTo>
                  <a:pt x="0" y="0"/>
                </a:moveTo>
                <a:lnTo>
                  <a:pt x="683727" y="0"/>
                </a:lnTo>
                <a:lnTo>
                  <a:pt x="683727" y="683727"/>
                </a:lnTo>
                <a:lnTo>
                  <a:pt x="0" y="68372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2" id="72"/>
          <p:cNvSpPr txBox="true"/>
          <p:nvPr/>
        </p:nvSpPr>
        <p:spPr>
          <a:xfrm rot="0">
            <a:off x="12306840" y="2991446"/>
            <a:ext cx="535714" cy="26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"/>
              </a:lnSpc>
              <a:spcBef>
                <a:spcPct val="0"/>
              </a:spcBef>
            </a:pPr>
            <a:r>
              <a:rPr lang="en-US" b="true" sz="72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Cloud de AWS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6727204" y="1376888"/>
            <a:ext cx="568235" cy="284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3"/>
              </a:lnSpc>
              <a:spcBef>
                <a:spcPct val="0"/>
              </a:spcBef>
            </a:pPr>
            <a:r>
              <a:rPr lang="en-US" b="true" sz="78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Sistema Backend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3773319" y="2762288"/>
            <a:ext cx="1436750" cy="315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1"/>
              </a:lnSpc>
              <a:spcBef>
                <a:spcPct val="0"/>
              </a:spcBef>
            </a:pPr>
            <a:r>
              <a:rPr lang="en-US" b="true" sz="88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Computador &amp; Celular de Usuarios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4356871" y="2030122"/>
            <a:ext cx="763909" cy="165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3"/>
              </a:lnSpc>
              <a:spcBef>
                <a:spcPct val="0"/>
              </a:spcBef>
            </a:pPr>
            <a:r>
              <a:rPr lang="en-US" sz="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Roblox Studio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8005043" y="2357023"/>
            <a:ext cx="1143515" cy="25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"/>
              </a:lnSpc>
              <a:spcBef>
                <a:spcPct val="0"/>
              </a:spcBef>
            </a:pPr>
            <a:r>
              <a:rPr lang="en-US" b="true" sz="73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Inicia sesión mediante App/Página Web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7046351" y="6012849"/>
            <a:ext cx="498175" cy="316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3"/>
              </a:lnSpc>
              <a:spcBef>
                <a:spcPct val="0"/>
              </a:spcBef>
            </a:pPr>
            <a:r>
              <a:rPr lang="en-US" sz="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Juego de Roblox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8758301" y="3012309"/>
            <a:ext cx="964549" cy="511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"/>
              </a:lnSpc>
            </a:pPr>
            <a:r>
              <a:rPr lang="en-US" sz="726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Script Preguntas/</a:t>
            </a:r>
          </a:p>
          <a:p>
            <a:pPr algn="ctr">
              <a:lnSpc>
                <a:spcPts val="1017"/>
              </a:lnSpc>
            </a:pPr>
            <a:r>
              <a:rPr lang="en-US" sz="726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Respuestas/</a:t>
            </a:r>
          </a:p>
          <a:p>
            <a:pPr algn="ctr">
              <a:lnSpc>
                <a:spcPts val="1017"/>
              </a:lnSpc>
            </a:pPr>
            <a:r>
              <a:rPr lang="en-US" sz="726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Puntaje/</a:t>
            </a:r>
          </a:p>
          <a:p>
            <a:pPr algn="ctr">
              <a:lnSpc>
                <a:spcPts val="1017"/>
              </a:lnSpc>
              <a:spcBef>
                <a:spcPct val="0"/>
              </a:spcBef>
            </a:pPr>
            <a:r>
              <a:rPr lang="en-US" b="true" sz="72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Categoría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9684307" y="3909883"/>
            <a:ext cx="609009" cy="265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"/>
              </a:lnSpc>
              <a:spcBef>
                <a:spcPct val="0"/>
              </a:spcBef>
            </a:pPr>
            <a:r>
              <a:rPr lang="en-US" b="true" sz="72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Envía datos al servidor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4969674" y="3485947"/>
            <a:ext cx="910918" cy="26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"/>
              </a:lnSpc>
              <a:spcBef>
                <a:spcPct val="0"/>
              </a:spcBef>
            </a:pPr>
            <a:r>
              <a:rPr lang="en-US" b="true" sz="72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Inicio del juego Usuario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0601393" y="4197107"/>
            <a:ext cx="640720" cy="14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"/>
              </a:lnSpc>
              <a:spcBef>
                <a:spcPct val="0"/>
              </a:spcBef>
            </a:pPr>
            <a:r>
              <a:rPr lang="en-US" b="true" sz="72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DataStore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9988811" y="2925957"/>
            <a:ext cx="932942" cy="266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"/>
              </a:lnSpc>
              <a:spcBef>
                <a:spcPct val="0"/>
              </a:spcBef>
            </a:pPr>
            <a:r>
              <a:rPr lang="en-US" b="true" sz="72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Script que Obtiene datos de Usuarios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4214254" y="6922290"/>
            <a:ext cx="1049142" cy="593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9"/>
              </a:lnSpc>
            </a:pPr>
            <a:r>
              <a:rPr lang="en-US" sz="108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Envía Datos Guardados y</a:t>
            </a:r>
          </a:p>
          <a:p>
            <a:pPr algn="ctr">
              <a:lnSpc>
                <a:spcPts val="1519"/>
              </a:lnSpc>
              <a:spcBef>
                <a:spcPct val="0"/>
              </a:spcBef>
            </a:pPr>
            <a:r>
              <a:rPr lang="en-US" sz="108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Actualizados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8668421" y="6661299"/>
            <a:ext cx="1073176" cy="26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"/>
              </a:lnSpc>
              <a:spcBef>
                <a:spcPct val="0"/>
              </a:spcBef>
            </a:pPr>
            <a:r>
              <a:rPr lang="en-US" b="true" sz="72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Interfaz de Preguntas/Respuestas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8889453" y="7329787"/>
            <a:ext cx="640720" cy="26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"/>
              </a:lnSpc>
              <a:spcBef>
                <a:spcPct val="0"/>
              </a:spcBef>
            </a:pPr>
            <a:r>
              <a:rPr lang="en-US" b="true" sz="72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Respuestas Escogidas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0268146" y="7621060"/>
            <a:ext cx="1307215" cy="265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"/>
              </a:lnSpc>
              <a:spcBef>
                <a:spcPct val="0"/>
              </a:spcBef>
            </a:pPr>
            <a:r>
              <a:rPr lang="en-US" b="true" sz="72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Interfaz muestra sus Datos Puntaje y </a:t>
            </a:r>
            <a:r>
              <a:rPr lang="en-US" b="true" sz="72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Categoría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6702438" y="5558100"/>
            <a:ext cx="568235" cy="284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3"/>
              </a:lnSpc>
              <a:spcBef>
                <a:spcPct val="0"/>
              </a:spcBef>
            </a:pPr>
            <a:r>
              <a:rPr lang="en-US" b="true" sz="78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Sistema FrontEnd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9462329" y="300988"/>
            <a:ext cx="1254215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Seguridad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38" r="0" b="-2538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979" r="0" b="-71509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348150" y="827977"/>
            <a:ext cx="2279445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19651" y="2840942"/>
            <a:ext cx="7993184" cy="7083456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4292587" y="2124584"/>
            <a:ext cx="2648905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 todo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5617040" y="2323035"/>
            <a:ext cx="18514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3" id="23"/>
          <p:cNvGrpSpPr/>
          <p:nvPr/>
        </p:nvGrpSpPr>
        <p:grpSpPr>
          <a:xfrm rot="0">
            <a:off x="3555189" y="1559446"/>
            <a:ext cx="4702033" cy="603238"/>
            <a:chOff x="0" y="0"/>
            <a:chExt cx="1238395" cy="1588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38395" cy="158877"/>
            </a:xfrm>
            <a:custGeom>
              <a:avLst/>
              <a:gdLst/>
              <a:ahLst/>
              <a:cxnLst/>
              <a:rect r="r" b="b" t="t" l="l"/>
              <a:pathLst>
                <a:path h="158877" w="1238395">
                  <a:moveTo>
                    <a:pt x="79439" y="0"/>
                  </a:moveTo>
                  <a:lnTo>
                    <a:pt x="1158957" y="0"/>
                  </a:lnTo>
                  <a:cubicBezTo>
                    <a:pt x="1202829" y="0"/>
                    <a:pt x="1238395" y="35566"/>
                    <a:pt x="1238395" y="79439"/>
                  </a:cubicBezTo>
                  <a:lnTo>
                    <a:pt x="1238395" y="79439"/>
                  </a:lnTo>
                  <a:cubicBezTo>
                    <a:pt x="1238395" y="100507"/>
                    <a:pt x="1230026" y="120713"/>
                    <a:pt x="1215128" y="135610"/>
                  </a:cubicBezTo>
                  <a:cubicBezTo>
                    <a:pt x="1200231" y="150508"/>
                    <a:pt x="1180025" y="158877"/>
                    <a:pt x="1158957" y="158877"/>
                  </a:cubicBezTo>
                  <a:lnTo>
                    <a:pt x="79439" y="158877"/>
                  </a:lnTo>
                  <a:cubicBezTo>
                    <a:pt x="58370" y="158877"/>
                    <a:pt x="38165" y="150508"/>
                    <a:pt x="23267" y="135610"/>
                  </a:cubicBezTo>
                  <a:cubicBezTo>
                    <a:pt x="8369" y="120713"/>
                    <a:pt x="0" y="100507"/>
                    <a:pt x="0" y="79439"/>
                  </a:cubicBezTo>
                  <a:lnTo>
                    <a:pt x="0" y="79439"/>
                  </a:lnTo>
                  <a:cubicBezTo>
                    <a:pt x="0" y="58370"/>
                    <a:pt x="8369" y="38165"/>
                    <a:pt x="23267" y="23267"/>
                  </a:cubicBezTo>
                  <a:cubicBezTo>
                    <a:pt x="38165" y="8369"/>
                    <a:pt x="58370" y="0"/>
                    <a:pt x="7943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238395" cy="20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42298" y="272079"/>
            <a:ext cx="117946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Diagrama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475434" y="267074"/>
            <a:ext cx="190574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Plan de Prueba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704831" y="2238898"/>
            <a:ext cx="3074546" cy="29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1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Tipos de casos de prueba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704831" y="1464196"/>
            <a:ext cx="4434990" cy="69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Plan de Prueba</a:t>
            </a:r>
          </a:p>
        </p:txBody>
      </p:sp>
      <p:sp>
        <p:nvSpPr>
          <p:cNvPr name="AutoShape 32" id="32"/>
          <p:cNvSpPr/>
          <p:nvPr/>
        </p:nvSpPr>
        <p:spPr>
          <a:xfrm>
            <a:off x="13565677" y="8050018"/>
            <a:ext cx="1123125" cy="0"/>
          </a:xfrm>
          <a:prstGeom prst="line">
            <a:avLst/>
          </a:prstGeom>
          <a:ln cap="flat" w="28575">
            <a:solidFill>
              <a:srgbClr val="B1FFC2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3" id="33"/>
          <p:cNvSpPr txBox="true"/>
          <p:nvPr/>
        </p:nvSpPr>
        <p:spPr>
          <a:xfrm rot="0">
            <a:off x="14907741" y="7824833"/>
            <a:ext cx="468057" cy="39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231" spc="22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13</a:t>
            </a:r>
          </a:p>
        </p:txBody>
      </p:sp>
      <p:sp>
        <p:nvSpPr>
          <p:cNvPr name="AutoShape 34" id="34"/>
          <p:cNvSpPr/>
          <p:nvPr/>
        </p:nvSpPr>
        <p:spPr>
          <a:xfrm>
            <a:off x="10446614" y="3518850"/>
            <a:ext cx="1123125" cy="0"/>
          </a:xfrm>
          <a:prstGeom prst="line">
            <a:avLst/>
          </a:prstGeom>
          <a:ln cap="flat" w="28575">
            <a:solidFill>
              <a:srgbClr val="FFD58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5" id="35"/>
          <p:cNvSpPr/>
          <p:nvPr/>
        </p:nvSpPr>
        <p:spPr>
          <a:xfrm flipH="true">
            <a:off x="5378178" y="5180490"/>
            <a:ext cx="1123125" cy="0"/>
          </a:xfrm>
          <a:prstGeom prst="line">
            <a:avLst/>
          </a:prstGeom>
          <a:ln cap="flat" w="28575">
            <a:solidFill>
              <a:srgbClr val="B9B1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6" id="36"/>
          <p:cNvSpPr/>
          <p:nvPr/>
        </p:nvSpPr>
        <p:spPr>
          <a:xfrm flipH="true">
            <a:off x="5378178" y="8036652"/>
            <a:ext cx="1123125" cy="0"/>
          </a:xfrm>
          <a:prstGeom prst="line">
            <a:avLst/>
          </a:prstGeom>
          <a:ln cap="flat" w="28575">
            <a:solidFill>
              <a:srgbClr val="FFACD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7" id="37"/>
          <p:cNvSpPr txBox="true"/>
          <p:nvPr/>
        </p:nvSpPr>
        <p:spPr>
          <a:xfrm rot="0">
            <a:off x="11849865" y="3295222"/>
            <a:ext cx="308845" cy="39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231" spc="22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803075" y="7813025"/>
            <a:ext cx="308845" cy="39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231" spc="22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803075" y="4956863"/>
            <a:ext cx="308845" cy="39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231" spc="22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462329" y="300988"/>
            <a:ext cx="1254215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Seguridad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38" r="0" b="-2538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979" r="0" b="-71509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348150" y="827977"/>
            <a:ext cx="2279445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66991" y="2982128"/>
            <a:ext cx="8613126" cy="6993932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4292587" y="2124584"/>
            <a:ext cx="2648905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 todo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5617040" y="2323035"/>
            <a:ext cx="18514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3" id="23"/>
          <p:cNvGrpSpPr/>
          <p:nvPr/>
        </p:nvGrpSpPr>
        <p:grpSpPr>
          <a:xfrm rot="0">
            <a:off x="3555189" y="1559446"/>
            <a:ext cx="4702033" cy="603238"/>
            <a:chOff x="0" y="0"/>
            <a:chExt cx="1238395" cy="1588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38395" cy="158877"/>
            </a:xfrm>
            <a:custGeom>
              <a:avLst/>
              <a:gdLst/>
              <a:ahLst/>
              <a:cxnLst/>
              <a:rect r="r" b="b" t="t" l="l"/>
              <a:pathLst>
                <a:path h="158877" w="1238395">
                  <a:moveTo>
                    <a:pt x="79439" y="0"/>
                  </a:moveTo>
                  <a:lnTo>
                    <a:pt x="1158957" y="0"/>
                  </a:lnTo>
                  <a:cubicBezTo>
                    <a:pt x="1202829" y="0"/>
                    <a:pt x="1238395" y="35566"/>
                    <a:pt x="1238395" y="79439"/>
                  </a:cubicBezTo>
                  <a:lnTo>
                    <a:pt x="1238395" y="79439"/>
                  </a:lnTo>
                  <a:cubicBezTo>
                    <a:pt x="1238395" y="100507"/>
                    <a:pt x="1230026" y="120713"/>
                    <a:pt x="1215128" y="135610"/>
                  </a:cubicBezTo>
                  <a:cubicBezTo>
                    <a:pt x="1200231" y="150508"/>
                    <a:pt x="1180025" y="158877"/>
                    <a:pt x="1158957" y="158877"/>
                  </a:cubicBezTo>
                  <a:lnTo>
                    <a:pt x="79439" y="158877"/>
                  </a:lnTo>
                  <a:cubicBezTo>
                    <a:pt x="58370" y="158877"/>
                    <a:pt x="38165" y="150508"/>
                    <a:pt x="23267" y="135610"/>
                  </a:cubicBezTo>
                  <a:cubicBezTo>
                    <a:pt x="8369" y="120713"/>
                    <a:pt x="0" y="100507"/>
                    <a:pt x="0" y="79439"/>
                  </a:cubicBezTo>
                  <a:lnTo>
                    <a:pt x="0" y="79439"/>
                  </a:lnTo>
                  <a:cubicBezTo>
                    <a:pt x="0" y="58370"/>
                    <a:pt x="8369" y="38165"/>
                    <a:pt x="23267" y="23267"/>
                  </a:cubicBezTo>
                  <a:cubicBezTo>
                    <a:pt x="38165" y="8369"/>
                    <a:pt x="58370" y="0"/>
                    <a:pt x="7943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238395" cy="20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42298" y="272079"/>
            <a:ext cx="117946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Diagrama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475434" y="267074"/>
            <a:ext cx="190574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Plan de Prueba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704831" y="2238898"/>
            <a:ext cx="3074546" cy="29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1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Tipos de defectos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704831" y="1464196"/>
            <a:ext cx="4434990" cy="69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Plan de Prueba</a:t>
            </a:r>
          </a:p>
        </p:txBody>
      </p:sp>
      <p:sp>
        <p:nvSpPr>
          <p:cNvPr name="AutoShape 32" id="32"/>
          <p:cNvSpPr/>
          <p:nvPr/>
        </p:nvSpPr>
        <p:spPr>
          <a:xfrm>
            <a:off x="13853507" y="6995255"/>
            <a:ext cx="1192111" cy="0"/>
          </a:xfrm>
          <a:prstGeom prst="line">
            <a:avLst/>
          </a:prstGeom>
          <a:ln cap="flat" w="28575">
            <a:solidFill>
              <a:srgbClr val="F7A8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3" id="33"/>
          <p:cNvSpPr txBox="true"/>
          <p:nvPr/>
        </p:nvSpPr>
        <p:spPr>
          <a:xfrm rot="0">
            <a:off x="15348920" y="6761402"/>
            <a:ext cx="496806" cy="41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5"/>
              </a:lnSpc>
            </a:pPr>
            <a:r>
              <a:rPr lang="en-US" sz="2368" spc="24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11</a:t>
            </a:r>
          </a:p>
        </p:txBody>
      </p:sp>
      <p:sp>
        <p:nvSpPr>
          <p:cNvPr name="AutoShape 34" id="34"/>
          <p:cNvSpPr/>
          <p:nvPr/>
        </p:nvSpPr>
        <p:spPr>
          <a:xfrm flipH="true">
            <a:off x="4948656" y="5985511"/>
            <a:ext cx="1192111" cy="0"/>
          </a:xfrm>
          <a:prstGeom prst="line">
            <a:avLst/>
          </a:prstGeom>
          <a:ln cap="flat" w="28575">
            <a:solidFill>
              <a:srgbClr val="F9E5B7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5" id="35"/>
          <p:cNvSpPr txBox="true"/>
          <p:nvPr/>
        </p:nvSpPr>
        <p:spPr>
          <a:xfrm rot="0">
            <a:off x="4333147" y="5751657"/>
            <a:ext cx="327815" cy="41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5"/>
              </a:lnSpc>
            </a:pPr>
            <a:r>
              <a:rPr lang="en-US" sz="2368" spc="24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9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462329" y="300988"/>
            <a:ext cx="1254215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Seguridad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79" r="0" b="-7150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782250" y="1606560"/>
            <a:ext cx="8281206" cy="7911382"/>
            <a:chOff x="0" y="0"/>
            <a:chExt cx="1282976" cy="12256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976" cy="1225680"/>
            </a:xfrm>
            <a:custGeom>
              <a:avLst/>
              <a:gdLst/>
              <a:ahLst/>
              <a:cxnLst/>
              <a:rect r="r" b="b" t="t" l="l"/>
              <a:pathLst>
                <a:path h="1225680" w="1282976">
                  <a:moveTo>
                    <a:pt x="0" y="0"/>
                  </a:moveTo>
                  <a:lnTo>
                    <a:pt x="1282976" y="0"/>
                  </a:lnTo>
                  <a:lnTo>
                    <a:pt x="1282976" y="1225680"/>
                  </a:lnTo>
                  <a:lnTo>
                    <a:pt x="0" y="1225680"/>
                  </a:lnTo>
                  <a:close/>
                </a:path>
              </a:pathLst>
            </a:custGeom>
            <a:blipFill>
              <a:blip r:embed="rId3"/>
              <a:stretch>
                <a:fillRect l="-33801" t="0" r="-3380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3085653" y="5508153"/>
            <a:ext cx="283013" cy="377350"/>
          </a:xfrm>
          <a:custGeom>
            <a:avLst/>
            <a:gdLst/>
            <a:ahLst/>
            <a:cxnLst/>
            <a:rect r="r" b="b" t="t" l="l"/>
            <a:pathLst>
              <a:path h="377350" w="283013">
                <a:moveTo>
                  <a:pt x="0" y="0"/>
                </a:moveTo>
                <a:lnTo>
                  <a:pt x="283013" y="0"/>
                </a:lnTo>
                <a:lnTo>
                  <a:pt x="283013" y="377351"/>
                </a:lnTo>
                <a:lnTo>
                  <a:pt x="0" y="377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684109" y="7868121"/>
            <a:ext cx="4071714" cy="649115"/>
            <a:chOff x="0" y="0"/>
            <a:chExt cx="1072386" cy="1709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72386" cy="170960"/>
            </a:xfrm>
            <a:custGeom>
              <a:avLst/>
              <a:gdLst/>
              <a:ahLst/>
              <a:cxnLst/>
              <a:rect r="r" b="b" t="t" l="l"/>
              <a:pathLst>
                <a:path h="170960" w="1072386">
                  <a:moveTo>
                    <a:pt x="26619" y="0"/>
                  </a:moveTo>
                  <a:lnTo>
                    <a:pt x="1045766" y="0"/>
                  </a:lnTo>
                  <a:cubicBezTo>
                    <a:pt x="1052826" y="0"/>
                    <a:pt x="1059597" y="2805"/>
                    <a:pt x="1064589" y="7797"/>
                  </a:cubicBezTo>
                  <a:cubicBezTo>
                    <a:pt x="1069581" y="12789"/>
                    <a:pt x="1072386" y="19560"/>
                    <a:pt x="1072386" y="26619"/>
                  </a:cubicBezTo>
                  <a:lnTo>
                    <a:pt x="1072386" y="144341"/>
                  </a:lnTo>
                  <a:cubicBezTo>
                    <a:pt x="1072386" y="159042"/>
                    <a:pt x="1060468" y="170960"/>
                    <a:pt x="1045766" y="170960"/>
                  </a:cubicBezTo>
                  <a:lnTo>
                    <a:pt x="26619" y="170960"/>
                  </a:lnTo>
                  <a:cubicBezTo>
                    <a:pt x="11918" y="170960"/>
                    <a:pt x="0" y="159042"/>
                    <a:pt x="0" y="144341"/>
                  </a:cubicBezTo>
                  <a:lnTo>
                    <a:pt x="0" y="26619"/>
                  </a:lnTo>
                  <a:cubicBezTo>
                    <a:pt x="0" y="11918"/>
                    <a:pt x="11918" y="0"/>
                    <a:pt x="26619" y="0"/>
                  </a:cubicBezTo>
                  <a:close/>
                </a:path>
              </a:pathLst>
            </a:custGeom>
            <a:solidFill>
              <a:srgbClr val="07B87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072386" cy="228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578460" y="8004004"/>
            <a:ext cx="283013" cy="377350"/>
          </a:xfrm>
          <a:custGeom>
            <a:avLst/>
            <a:gdLst/>
            <a:ahLst/>
            <a:cxnLst/>
            <a:rect r="r" b="b" t="t" l="l"/>
            <a:pathLst>
              <a:path h="377350" w="283013">
                <a:moveTo>
                  <a:pt x="0" y="0"/>
                </a:moveTo>
                <a:lnTo>
                  <a:pt x="283013" y="0"/>
                </a:lnTo>
                <a:lnTo>
                  <a:pt x="283013" y="377350"/>
                </a:lnTo>
                <a:lnTo>
                  <a:pt x="0" y="377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684109" y="8672906"/>
            <a:ext cx="4071714" cy="845035"/>
          </a:xfrm>
          <a:custGeom>
            <a:avLst/>
            <a:gdLst/>
            <a:ahLst/>
            <a:cxnLst/>
            <a:rect r="r" b="b" t="t" l="l"/>
            <a:pathLst>
              <a:path h="845035" w="4071714">
                <a:moveTo>
                  <a:pt x="0" y="0"/>
                </a:moveTo>
                <a:lnTo>
                  <a:pt x="4071715" y="0"/>
                </a:lnTo>
                <a:lnTo>
                  <a:pt x="4071715" y="845036"/>
                </a:lnTo>
                <a:lnTo>
                  <a:pt x="0" y="8450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45" t="0" r="-545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768068" y="272079"/>
            <a:ext cx="1527924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Introducción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19966" y="267074"/>
            <a:ext cx="1616679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Problemática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56767" y="300988"/>
            <a:ext cx="1065339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Solución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84109" y="2751767"/>
            <a:ext cx="5575191" cy="421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El presente informe técnico detalla el desarrollo del Proyecto APT titulado "Evaluación de Desarrolladores en Roblox mediante Juego Simulado", llevado a cabo por Daysi Vejar y Vicente Muñoz. Este proyecto responde a la necesidad de innovar en los métodos de evaluación de competencias técnicas en el ámbito de la informática, utilizando un entorno lúdico y accesible que facilita una evaluación más dinámica y contextualizada.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1424119" y="1606560"/>
            <a:ext cx="5055106" cy="870969"/>
            <a:chOff x="0" y="0"/>
            <a:chExt cx="1331386" cy="2293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31386" cy="229391"/>
            </a:xfrm>
            <a:custGeom>
              <a:avLst/>
              <a:gdLst/>
              <a:ahLst/>
              <a:cxnLst/>
              <a:rect r="r" b="b" t="t" l="l"/>
              <a:pathLst>
                <a:path h="229391" w="1331386">
                  <a:moveTo>
                    <a:pt x="78107" y="0"/>
                  </a:moveTo>
                  <a:lnTo>
                    <a:pt x="1253279" y="0"/>
                  </a:lnTo>
                  <a:cubicBezTo>
                    <a:pt x="1273994" y="0"/>
                    <a:pt x="1293861" y="8229"/>
                    <a:pt x="1308509" y="22877"/>
                  </a:cubicBezTo>
                  <a:cubicBezTo>
                    <a:pt x="1323157" y="37525"/>
                    <a:pt x="1331386" y="57392"/>
                    <a:pt x="1331386" y="78107"/>
                  </a:cubicBezTo>
                  <a:lnTo>
                    <a:pt x="1331386" y="151284"/>
                  </a:lnTo>
                  <a:cubicBezTo>
                    <a:pt x="1331386" y="171999"/>
                    <a:pt x="1323157" y="191866"/>
                    <a:pt x="1308509" y="206514"/>
                  </a:cubicBezTo>
                  <a:cubicBezTo>
                    <a:pt x="1293861" y="221162"/>
                    <a:pt x="1273994" y="229391"/>
                    <a:pt x="1253279" y="229391"/>
                  </a:cubicBezTo>
                  <a:lnTo>
                    <a:pt x="78107" y="229391"/>
                  </a:lnTo>
                  <a:cubicBezTo>
                    <a:pt x="57392" y="229391"/>
                    <a:pt x="37525" y="221162"/>
                    <a:pt x="22877" y="206514"/>
                  </a:cubicBezTo>
                  <a:cubicBezTo>
                    <a:pt x="8229" y="191866"/>
                    <a:pt x="0" y="171999"/>
                    <a:pt x="0" y="151284"/>
                  </a:cubicBezTo>
                  <a:lnTo>
                    <a:pt x="0" y="78107"/>
                  </a:lnTo>
                  <a:cubicBezTo>
                    <a:pt x="0" y="57392"/>
                    <a:pt x="8229" y="37525"/>
                    <a:pt x="22877" y="22877"/>
                  </a:cubicBezTo>
                  <a:cubicBezTo>
                    <a:pt x="37525" y="8229"/>
                    <a:pt x="57392" y="0"/>
                    <a:pt x="78107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331386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639683" y="1645176"/>
            <a:ext cx="4623977" cy="69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Introducción</a:t>
            </a:r>
          </a:p>
        </p:txBody>
      </p:sp>
      <p:sp>
        <p:nvSpPr>
          <p:cNvPr name="AutoShape 28" id="28"/>
          <p:cNvSpPr/>
          <p:nvPr/>
        </p:nvSpPr>
        <p:spPr>
          <a:xfrm>
            <a:off x="3555189" y="837502"/>
            <a:ext cx="195368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538" r="0" b="-2538"/>
            </a:stretch>
          </a:blipFill>
        </p:spPr>
      </p:sp>
      <p:sp>
        <p:nvSpPr>
          <p:cNvPr name="AutoShape 33" id="33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38" r="0" b="-2538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979" r="0" b="-71509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348150" y="827977"/>
            <a:ext cx="2279445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527830" y="2508202"/>
            <a:ext cx="6884993" cy="7959493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4292587" y="2124584"/>
            <a:ext cx="2648905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 todo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5617040" y="2323035"/>
            <a:ext cx="18514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3" id="23"/>
          <p:cNvGrpSpPr/>
          <p:nvPr/>
        </p:nvGrpSpPr>
        <p:grpSpPr>
          <a:xfrm rot="0">
            <a:off x="3555189" y="1559446"/>
            <a:ext cx="4702033" cy="603238"/>
            <a:chOff x="0" y="0"/>
            <a:chExt cx="1238395" cy="1588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38395" cy="158877"/>
            </a:xfrm>
            <a:custGeom>
              <a:avLst/>
              <a:gdLst/>
              <a:ahLst/>
              <a:cxnLst/>
              <a:rect r="r" b="b" t="t" l="l"/>
              <a:pathLst>
                <a:path h="158877" w="1238395">
                  <a:moveTo>
                    <a:pt x="79439" y="0"/>
                  </a:moveTo>
                  <a:lnTo>
                    <a:pt x="1158957" y="0"/>
                  </a:lnTo>
                  <a:cubicBezTo>
                    <a:pt x="1202829" y="0"/>
                    <a:pt x="1238395" y="35566"/>
                    <a:pt x="1238395" y="79439"/>
                  </a:cubicBezTo>
                  <a:lnTo>
                    <a:pt x="1238395" y="79439"/>
                  </a:lnTo>
                  <a:cubicBezTo>
                    <a:pt x="1238395" y="100507"/>
                    <a:pt x="1230026" y="120713"/>
                    <a:pt x="1215128" y="135610"/>
                  </a:cubicBezTo>
                  <a:cubicBezTo>
                    <a:pt x="1200231" y="150508"/>
                    <a:pt x="1180025" y="158877"/>
                    <a:pt x="1158957" y="158877"/>
                  </a:cubicBezTo>
                  <a:lnTo>
                    <a:pt x="79439" y="158877"/>
                  </a:lnTo>
                  <a:cubicBezTo>
                    <a:pt x="58370" y="158877"/>
                    <a:pt x="38165" y="150508"/>
                    <a:pt x="23267" y="135610"/>
                  </a:cubicBezTo>
                  <a:cubicBezTo>
                    <a:pt x="8369" y="120713"/>
                    <a:pt x="0" y="100507"/>
                    <a:pt x="0" y="79439"/>
                  </a:cubicBezTo>
                  <a:lnTo>
                    <a:pt x="0" y="79439"/>
                  </a:lnTo>
                  <a:cubicBezTo>
                    <a:pt x="0" y="58370"/>
                    <a:pt x="8369" y="38165"/>
                    <a:pt x="23267" y="23267"/>
                  </a:cubicBezTo>
                  <a:cubicBezTo>
                    <a:pt x="38165" y="8369"/>
                    <a:pt x="58370" y="0"/>
                    <a:pt x="7943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238395" cy="20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42298" y="272079"/>
            <a:ext cx="117946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Diagrama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475434" y="267074"/>
            <a:ext cx="190574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Plan de Prueba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704831" y="2238898"/>
            <a:ext cx="4285287" cy="59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1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Resultados de cobertura de pruebas</a:t>
            </a:r>
          </a:p>
          <a:p>
            <a:pPr algn="l">
              <a:lnSpc>
                <a:spcPts val="2380"/>
              </a:lnSpc>
            </a:pPr>
            <a:r>
              <a:rPr lang="en-US" sz="1700" spc="175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Sprint 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704831" y="1464196"/>
            <a:ext cx="4434990" cy="69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Plan de Prueba</a:t>
            </a:r>
          </a:p>
        </p:txBody>
      </p:sp>
      <p:sp>
        <p:nvSpPr>
          <p:cNvPr name="AutoShape 32" id="32"/>
          <p:cNvSpPr/>
          <p:nvPr/>
        </p:nvSpPr>
        <p:spPr>
          <a:xfrm>
            <a:off x="11186153" y="9554060"/>
            <a:ext cx="1192111" cy="0"/>
          </a:xfrm>
          <a:prstGeom prst="line">
            <a:avLst/>
          </a:prstGeom>
          <a:ln cap="flat" w="28575">
            <a:solidFill>
              <a:srgbClr val="FCD5B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3" id="33"/>
          <p:cNvSpPr txBox="true"/>
          <p:nvPr/>
        </p:nvSpPr>
        <p:spPr>
          <a:xfrm rot="0">
            <a:off x="12648537" y="9320207"/>
            <a:ext cx="414999" cy="41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5"/>
              </a:lnSpc>
            </a:pPr>
            <a:r>
              <a:rPr lang="en-US" sz="2368" spc="24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17</a:t>
            </a:r>
          </a:p>
        </p:txBody>
      </p:sp>
      <p:sp>
        <p:nvSpPr>
          <p:cNvPr name="AutoShape 34" id="34"/>
          <p:cNvSpPr/>
          <p:nvPr/>
        </p:nvSpPr>
        <p:spPr>
          <a:xfrm flipH="true">
            <a:off x="7200156" y="3514876"/>
            <a:ext cx="1192111" cy="0"/>
          </a:xfrm>
          <a:prstGeom prst="line">
            <a:avLst/>
          </a:prstGeom>
          <a:ln cap="flat" w="28575">
            <a:solidFill>
              <a:srgbClr val="B1FFC2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5" id="35"/>
          <p:cNvSpPr txBox="true"/>
          <p:nvPr/>
        </p:nvSpPr>
        <p:spPr>
          <a:xfrm rot="0">
            <a:off x="6715284" y="3252129"/>
            <a:ext cx="180563" cy="41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5"/>
              </a:lnSpc>
            </a:pPr>
            <a:r>
              <a:rPr lang="en-US" sz="2368" spc="24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AutoShape 36" id="36"/>
          <p:cNvSpPr/>
          <p:nvPr/>
        </p:nvSpPr>
        <p:spPr>
          <a:xfrm>
            <a:off x="11186153" y="3471695"/>
            <a:ext cx="1192111" cy="0"/>
          </a:xfrm>
          <a:prstGeom prst="line">
            <a:avLst/>
          </a:prstGeom>
          <a:ln cap="flat" w="28575">
            <a:solidFill>
              <a:srgbClr val="FFACD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7" id="37"/>
          <p:cNvSpPr txBox="true"/>
          <p:nvPr/>
        </p:nvSpPr>
        <p:spPr>
          <a:xfrm rot="0">
            <a:off x="12683064" y="3237842"/>
            <a:ext cx="180563" cy="41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5"/>
              </a:lnSpc>
            </a:pPr>
            <a:r>
              <a:rPr lang="en-US" sz="2368" spc="24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462329" y="300988"/>
            <a:ext cx="1254215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Seguridad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38" r="0" b="-2538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979" r="0" b="-71509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348150" y="827977"/>
            <a:ext cx="2279445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138799" y="2823913"/>
            <a:ext cx="7211710" cy="7177081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4292587" y="2124584"/>
            <a:ext cx="2648905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 todo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5617040" y="2323035"/>
            <a:ext cx="18514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3" id="23"/>
          <p:cNvGrpSpPr/>
          <p:nvPr/>
        </p:nvGrpSpPr>
        <p:grpSpPr>
          <a:xfrm rot="0">
            <a:off x="3555189" y="1559446"/>
            <a:ext cx="4702033" cy="603238"/>
            <a:chOff x="0" y="0"/>
            <a:chExt cx="1238395" cy="1588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38395" cy="158877"/>
            </a:xfrm>
            <a:custGeom>
              <a:avLst/>
              <a:gdLst/>
              <a:ahLst/>
              <a:cxnLst/>
              <a:rect r="r" b="b" t="t" l="l"/>
              <a:pathLst>
                <a:path h="158877" w="1238395">
                  <a:moveTo>
                    <a:pt x="79439" y="0"/>
                  </a:moveTo>
                  <a:lnTo>
                    <a:pt x="1158957" y="0"/>
                  </a:lnTo>
                  <a:cubicBezTo>
                    <a:pt x="1202829" y="0"/>
                    <a:pt x="1238395" y="35566"/>
                    <a:pt x="1238395" y="79439"/>
                  </a:cubicBezTo>
                  <a:lnTo>
                    <a:pt x="1238395" y="79439"/>
                  </a:lnTo>
                  <a:cubicBezTo>
                    <a:pt x="1238395" y="100507"/>
                    <a:pt x="1230026" y="120713"/>
                    <a:pt x="1215128" y="135610"/>
                  </a:cubicBezTo>
                  <a:cubicBezTo>
                    <a:pt x="1200231" y="150508"/>
                    <a:pt x="1180025" y="158877"/>
                    <a:pt x="1158957" y="158877"/>
                  </a:cubicBezTo>
                  <a:lnTo>
                    <a:pt x="79439" y="158877"/>
                  </a:lnTo>
                  <a:cubicBezTo>
                    <a:pt x="58370" y="158877"/>
                    <a:pt x="38165" y="150508"/>
                    <a:pt x="23267" y="135610"/>
                  </a:cubicBezTo>
                  <a:cubicBezTo>
                    <a:pt x="8369" y="120713"/>
                    <a:pt x="0" y="100507"/>
                    <a:pt x="0" y="79439"/>
                  </a:cubicBezTo>
                  <a:lnTo>
                    <a:pt x="0" y="79439"/>
                  </a:lnTo>
                  <a:cubicBezTo>
                    <a:pt x="0" y="58370"/>
                    <a:pt x="8369" y="38165"/>
                    <a:pt x="23267" y="23267"/>
                  </a:cubicBezTo>
                  <a:cubicBezTo>
                    <a:pt x="38165" y="8369"/>
                    <a:pt x="58370" y="0"/>
                    <a:pt x="7943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238395" cy="20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42298" y="272079"/>
            <a:ext cx="117946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Diagrama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475434" y="267074"/>
            <a:ext cx="190574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Plan de Prueba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704831" y="2238898"/>
            <a:ext cx="4285287" cy="59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1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Resultados de cobertura de pruebas</a:t>
            </a:r>
          </a:p>
          <a:p>
            <a:pPr algn="l">
              <a:lnSpc>
                <a:spcPts val="2380"/>
              </a:lnSpc>
            </a:pPr>
            <a:r>
              <a:rPr lang="en-US" sz="1700" spc="175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Sprint 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704831" y="1464196"/>
            <a:ext cx="4434990" cy="69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Plan de Prueba</a:t>
            </a:r>
          </a:p>
        </p:txBody>
      </p:sp>
      <p:sp>
        <p:nvSpPr>
          <p:cNvPr name="AutoShape 32" id="32"/>
          <p:cNvSpPr/>
          <p:nvPr/>
        </p:nvSpPr>
        <p:spPr>
          <a:xfrm>
            <a:off x="12749533" y="9258300"/>
            <a:ext cx="1192111" cy="0"/>
          </a:xfrm>
          <a:prstGeom prst="line">
            <a:avLst/>
          </a:prstGeom>
          <a:ln cap="flat" w="28575">
            <a:solidFill>
              <a:srgbClr val="F9E5B7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3" id="33"/>
          <p:cNvSpPr txBox="true"/>
          <p:nvPr/>
        </p:nvSpPr>
        <p:spPr>
          <a:xfrm rot="0">
            <a:off x="14292587" y="9024447"/>
            <a:ext cx="414999" cy="41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5"/>
              </a:lnSpc>
            </a:pPr>
            <a:r>
              <a:rPr lang="en-US" sz="2368" spc="24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10</a:t>
            </a:r>
          </a:p>
        </p:txBody>
      </p:sp>
      <p:sp>
        <p:nvSpPr>
          <p:cNvPr name="AutoShape 34" id="34"/>
          <p:cNvSpPr/>
          <p:nvPr/>
        </p:nvSpPr>
        <p:spPr>
          <a:xfrm flipH="true">
            <a:off x="5251419" y="5026546"/>
            <a:ext cx="1192111" cy="0"/>
          </a:xfrm>
          <a:prstGeom prst="line">
            <a:avLst/>
          </a:prstGeom>
          <a:ln cap="flat" w="28575">
            <a:solidFill>
              <a:srgbClr val="B1FFC2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5" id="35"/>
          <p:cNvSpPr txBox="true"/>
          <p:nvPr/>
        </p:nvSpPr>
        <p:spPr>
          <a:xfrm rot="0">
            <a:off x="4775581" y="4792693"/>
            <a:ext cx="180563" cy="41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5"/>
              </a:lnSpc>
            </a:pPr>
            <a:r>
              <a:rPr lang="en-US" sz="2368" spc="24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7</a:t>
            </a:r>
          </a:p>
        </p:txBody>
      </p:sp>
      <p:sp>
        <p:nvSpPr>
          <p:cNvPr name="AutoShape 36" id="36"/>
          <p:cNvSpPr/>
          <p:nvPr/>
        </p:nvSpPr>
        <p:spPr>
          <a:xfrm>
            <a:off x="11946081" y="3662686"/>
            <a:ext cx="1192111" cy="0"/>
          </a:xfrm>
          <a:prstGeom prst="line">
            <a:avLst/>
          </a:prstGeom>
          <a:ln cap="flat" w="28575">
            <a:solidFill>
              <a:srgbClr val="FFBCDA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7" id="37"/>
          <p:cNvSpPr txBox="true"/>
          <p:nvPr/>
        </p:nvSpPr>
        <p:spPr>
          <a:xfrm rot="0">
            <a:off x="13430827" y="3428832"/>
            <a:ext cx="180563" cy="41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5"/>
              </a:lnSpc>
            </a:pPr>
            <a:r>
              <a:rPr lang="en-US" sz="2368" spc="24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462329" y="300988"/>
            <a:ext cx="1254215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Seguridad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38" r="0" b="-2538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979" r="0" b="-71509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348150" y="827977"/>
            <a:ext cx="2279445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33771" y="2584372"/>
            <a:ext cx="8064151" cy="734594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4292587" y="2124584"/>
            <a:ext cx="2648905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 todo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5617040" y="2323035"/>
            <a:ext cx="18514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3" id="23"/>
          <p:cNvGrpSpPr/>
          <p:nvPr/>
        </p:nvGrpSpPr>
        <p:grpSpPr>
          <a:xfrm rot="0">
            <a:off x="3555189" y="1559446"/>
            <a:ext cx="4702033" cy="603238"/>
            <a:chOff x="0" y="0"/>
            <a:chExt cx="1238395" cy="1588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38395" cy="158877"/>
            </a:xfrm>
            <a:custGeom>
              <a:avLst/>
              <a:gdLst/>
              <a:ahLst/>
              <a:cxnLst/>
              <a:rect r="r" b="b" t="t" l="l"/>
              <a:pathLst>
                <a:path h="158877" w="1238395">
                  <a:moveTo>
                    <a:pt x="79439" y="0"/>
                  </a:moveTo>
                  <a:lnTo>
                    <a:pt x="1158957" y="0"/>
                  </a:lnTo>
                  <a:cubicBezTo>
                    <a:pt x="1202829" y="0"/>
                    <a:pt x="1238395" y="35566"/>
                    <a:pt x="1238395" y="79439"/>
                  </a:cubicBezTo>
                  <a:lnTo>
                    <a:pt x="1238395" y="79439"/>
                  </a:lnTo>
                  <a:cubicBezTo>
                    <a:pt x="1238395" y="100507"/>
                    <a:pt x="1230026" y="120713"/>
                    <a:pt x="1215128" y="135610"/>
                  </a:cubicBezTo>
                  <a:cubicBezTo>
                    <a:pt x="1200231" y="150508"/>
                    <a:pt x="1180025" y="158877"/>
                    <a:pt x="1158957" y="158877"/>
                  </a:cubicBezTo>
                  <a:lnTo>
                    <a:pt x="79439" y="158877"/>
                  </a:lnTo>
                  <a:cubicBezTo>
                    <a:pt x="58370" y="158877"/>
                    <a:pt x="38165" y="150508"/>
                    <a:pt x="23267" y="135610"/>
                  </a:cubicBezTo>
                  <a:cubicBezTo>
                    <a:pt x="8369" y="120713"/>
                    <a:pt x="0" y="100507"/>
                    <a:pt x="0" y="79439"/>
                  </a:cubicBezTo>
                  <a:lnTo>
                    <a:pt x="0" y="79439"/>
                  </a:lnTo>
                  <a:cubicBezTo>
                    <a:pt x="0" y="58370"/>
                    <a:pt x="8369" y="38165"/>
                    <a:pt x="23267" y="23267"/>
                  </a:cubicBezTo>
                  <a:cubicBezTo>
                    <a:pt x="38165" y="8369"/>
                    <a:pt x="58370" y="0"/>
                    <a:pt x="7943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238395" cy="20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42298" y="272079"/>
            <a:ext cx="117946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Diagrama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475434" y="267074"/>
            <a:ext cx="190574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Plan de Prueba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704831" y="2238898"/>
            <a:ext cx="4285287" cy="59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1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Resultados de cobertura de pruebas</a:t>
            </a:r>
          </a:p>
          <a:p>
            <a:pPr algn="l">
              <a:lnSpc>
                <a:spcPts val="2380"/>
              </a:lnSpc>
            </a:pPr>
            <a:r>
              <a:rPr lang="en-US" sz="1700" spc="175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Sprint 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704831" y="1464196"/>
            <a:ext cx="4434990" cy="69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Plan de Prueba</a:t>
            </a:r>
          </a:p>
        </p:txBody>
      </p:sp>
      <p:sp>
        <p:nvSpPr>
          <p:cNvPr name="AutoShape 32" id="32"/>
          <p:cNvSpPr/>
          <p:nvPr/>
        </p:nvSpPr>
        <p:spPr>
          <a:xfrm>
            <a:off x="14028047" y="5547963"/>
            <a:ext cx="1192111" cy="0"/>
          </a:xfrm>
          <a:prstGeom prst="line">
            <a:avLst/>
          </a:prstGeom>
          <a:ln cap="flat" w="28575">
            <a:solidFill>
              <a:srgbClr val="F9E5B7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3" id="33"/>
          <p:cNvSpPr txBox="true"/>
          <p:nvPr/>
        </p:nvSpPr>
        <p:spPr>
          <a:xfrm rot="0">
            <a:off x="4706762" y="8205888"/>
            <a:ext cx="414999" cy="41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5"/>
              </a:lnSpc>
            </a:pPr>
            <a:r>
              <a:rPr lang="en-US" sz="2368" spc="24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14</a:t>
            </a:r>
          </a:p>
        </p:txBody>
      </p:sp>
      <p:sp>
        <p:nvSpPr>
          <p:cNvPr name="AutoShape 34" id="34"/>
          <p:cNvSpPr/>
          <p:nvPr/>
        </p:nvSpPr>
        <p:spPr>
          <a:xfrm flipH="true">
            <a:off x="5507326" y="8439741"/>
            <a:ext cx="1192111" cy="0"/>
          </a:xfrm>
          <a:prstGeom prst="line">
            <a:avLst/>
          </a:prstGeom>
          <a:ln cap="flat" w="28575">
            <a:solidFill>
              <a:srgbClr val="B1FFC2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5" id="35"/>
          <p:cNvSpPr txBox="true"/>
          <p:nvPr/>
        </p:nvSpPr>
        <p:spPr>
          <a:xfrm rot="0">
            <a:off x="15617040" y="5328398"/>
            <a:ext cx="180563" cy="41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5"/>
              </a:lnSpc>
            </a:pPr>
            <a:r>
              <a:rPr lang="en-US" sz="2368" spc="24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name="AutoShape 36" id="36"/>
          <p:cNvSpPr/>
          <p:nvPr/>
        </p:nvSpPr>
        <p:spPr>
          <a:xfrm>
            <a:off x="11571447" y="3471695"/>
            <a:ext cx="1192111" cy="0"/>
          </a:xfrm>
          <a:prstGeom prst="line">
            <a:avLst/>
          </a:prstGeom>
          <a:ln cap="flat" w="28575">
            <a:solidFill>
              <a:srgbClr val="FFBCDA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7" id="37"/>
          <p:cNvSpPr txBox="true"/>
          <p:nvPr/>
        </p:nvSpPr>
        <p:spPr>
          <a:xfrm rot="0">
            <a:off x="13046597" y="3237842"/>
            <a:ext cx="180563" cy="41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5"/>
              </a:lnSpc>
            </a:pPr>
            <a:r>
              <a:rPr lang="en-US" sz="2368" spc="24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462329" y="300988"/>
            <a:ext cx="1254215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Seguridad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38" r="0" b="-2538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979" r="0" b="-71509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348150" y="827977"/>
            <a:ext cx="2279445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14613" y="2981663"/>
            <a:ext cx="6711427" cy="6918098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4292587" y="2124584"/>
            <a:ext cx="2648905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 todo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5617040" y="2323035"/>
            <a:ext cx="18514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3" id="23"/>
          <p:cNvGrpSpPr/>
          <p:nvPr/>
        </p:nvGrpSpPr>
        <p:grpSpPr>
          <a:xfrm rot="0">
            <a:off x="3555189" y="1559446"/>
            <a:ext cx="4702033" cy="603238"/>
            <a:chOff x="0" y="0"/>
            <a:chExt cx="1238395" cy="1588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38395" cy="158877"/>
            </a:xfrm>
            <a:custGeom>
              <a:avLst/>
              <a:gdLst/>
              <a:ahLst/>
              <a:cxnLst/>
              <a:rect r="r" b="b" t="t" l="l"/>
              <a:pathLst>
                <a:path h="158877" w="1238395">
                  <a:moveTo>
                    <a:pt x="79439" y="0"/>
                  </a:moveTo>
                  <a:lnTo>
                    <a:pt x="1158957" y="0"/>
                  </a:lnTo>
                  <a:cubicBezTo>
                    <a:pt x="1202829" y="0"/>
                    <a:pt x="1238395" y="35566"/>
                    <a:pt x="1238395" y="79439"/>
                  </a:cubicBezTo>
                  <a:lnTo>
                    <a:pt x="1238395" y="79439"/>
                  </a:lnTo>
                  <a:cubicBezTo>
                    <a:pt x="1238395" y="100507"/>
                    <a:pt x="1230026" y="120713"/>
                    <a:pt x="1215128" y="135610"/>
                  </a:cubicBezTo>
                  <a:cubicBezTo>
                    <a:pt x="1200231" y="150508"/>
                    <a:pt x="1180025" y="158877"/>
                    <a:pt x="1158957" y="158877"/>
                  </a:cubicBezTo>
                  <a:lnTo>
                    <a:pt x="79439" y="158877"/>
                  </a:lnTo>
                  <a:cubicBezTo>
                    <a:pt x="58370" y="158877"/>
                    <a:pt x="38165" y="150508"/>
                    <a:pt x="23267" y="135610"/>
                  </a:cubicBezTo>
                  <a:cubicBezTo>
                    <a:pt x="8369" y="120713"/>
                    <a:pt x="0" y="100507"/>
                    <a:pt x="0" y="79439"/>
                  </a:cubicBezTo>
                  <a:lnTo>
                    <a:pt x="0" y="79439"/>
                  </a:lnTo>
                  <a:cubicBezTo>
                    <a:pt x="0" y="58370"/>
                    <a:pt x="8369" y="38165"/>
                    <a:pt x="23267" y="23267"/>
                  </a:cubicBezTo>
                  <a:cubicBezTo>
                    <a:pt x="38165" y="8369"/>
                    <a:pt x="58370" y="0"/>
                    <a:pt x="7943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238395" cy="20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42298" y="272079"/>
            <a:ext cx="117946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Diagrama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475434" y="267074"/>
            <a:ext cx="190574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Plan de Prueba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704831" y="2238898"/>
            <a:ext cx="4285287" cy="59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1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Resultados de cobertura de pruebas</a:t>
            </a:r>
          </a:p>
          <a:p>
            <a:pPr algn="l">
              <a:lnSpc>
                <a:spcPts val="2380"/>
              </a:lnSpc>
            </a:pPr>
            <a:r>
              <a:rPr lang="en-US" sz="1700" spc="175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Sprint 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704831" y="1464196"/>
            <a:ext cx="4434990" cy="69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Plan de Prueba</a:t>
            </a:r>
          </a:p>
        </p:txBody>
      </p:sp>
      <p:sp>
        <p:nvSpPr>
          <p:cNvPr name="AutoShape 32" id="32"/>
          <p:cNvSpPr/>
          <p:nvPr/>
        </p:nvSpPr>
        <p:spPr>
          <a:xfrm>
            <a:off x="12749533" y="3829404"/>
            <a:ext cx="1192111" cy="0"/>
          </a:xfrm>
          <a:prstGeom prst="line">
            <a:avLst/>
          </a:prstGeom>
          <a:ln cap="flat" w="28575">
            <a:solidFill>
              <a:srgbClr val="F9E5B7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3" id="33"/>
          <p:cNvSpPr txBox="true"/>
          <p:nvPr/>
        </p:nvSpPr>
        <p:spPr>
          <a:xfrm rot="0">
            <a:off x="5507326" y="8847743"/>
            <a:ext cx="414999" cy="41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5"/>
              </a:lnSpc>
            </a:pPr>
            <a:r>
              <a:rPr lang="en-US" sz="2368" spc="24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16</a:t>
            </a:r>
          </a:p>
        </p:txBody>
      </p:sp>
      <p:sp>
        <p:nvSpPr>
          <p:cNvPr name="AutoShape 34" id="34"/>
          <p:cNvSpPr/>
          <p:nvPr/>
        </p:nvSpPr>
        <p:spPr>
          <a:xfrm flipH="true">
            <a:off x="6236195" y="9081597"/>
            <a:ext cx="1192111" cy="0"/>
          </a:xfrm>
          <a:prstGeom prst="line">
            <a:avLst/>
          </a:prstGeom>
          <a:ln cap="flat" w="28575">
            <a:solidFill>
              <a:srgbClr val="B1FFC2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5" id="35"/>
          <p:cNvSpPr txBox="true"/>
          <p:nvPr/>
        </p:nvSpPr>
        <p:spPr>
          <a:xfrm rot="0">
            <a:off x="14292587" y="3595551"/>
            <a:ext cx="180563" cy="41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5"/>
              </a:lnSpc>
            </a:pPr>
            <a:r>
              <a:rPr lang="en-US" sz="2368" spc="24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462329" y="300988"/>
            <a:ext cx="1254215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Seguridad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38" r="0" b="-2538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979" r="0" b="-71509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348150" y="827977"/>
            <a:ext cx="2279445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4292587" y="2124584"/>
            <a:ext cx="2648905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 todo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5617040" y="2323035"/>
            <a:ext cx="18514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2" id="22"/>
          <p:cNvGrpSpPr/>
          <p:nvPr/>
        </p:nvGrpSpPr>
        <p:grpSpPr>
          <a:xfrm rot="0">
            <a:off x="3555189" y="1559446"/>
            <a:ext cx="4702033" cy="603238"/>
            <a:chOff x="0" y="0"/>
            <a:chExt cx="1238395" cy="1588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38395" cy="158877"/>
            </a:xfrm>
            <a:custGeom>
              <a:avLst/>
              <a:gdLst/>
              <a:ahLst/>
              <a:cxnLst/>
              <a:rect r="r" b="b" t="t" l="l"/>
              <a:pathLst>
                <a:path h="158877" w="1238395">
                  <a:moveTo>
                    <a:pt x="79439" y="0"/>
                  </a:moveTo>
                  <a:lnTo>
                    <a:pt x="1158957" y="0"/>
                  </a:lnTo>
                  <a:cubicBezTo>
                    <a:pt x="1202829" y="0"/>
                    <a:pt x="1238395" y="35566"/>
                    <a:pt x="1238395" y="79439"/>
                  </a:cubicBezTo>
                  <a:lnTo>
                    <a:pt x="1238395" y="79439"/>
                  </a:lnTo>
                  <a:cubicBezTo>
                    <a:pt x="1238395" y="100507"/>
                    <a:pt x="1230026" y="120713"/>
                    <a:pt x="1215128" y="135610"/>
                  </a:cubicBezTo>
                  <a:cubicBezTo>
                    <a:pt x="1200231" y="150508"/>
                    <a:pt x="1180025" y="158877"/>
                    <a:pt x="1158957" y="158877"/>
                  </a:cubicBezTo>
                  <a:lnTo>
                    <a:pt x="79439" y="158877"/>
                  </a:lnTo>
                  <a:cubicBezTo>
                    <a:pt x="58370" y="158877"/>
                    <a:pt x="38165" y="150508"/>
                    <a:pt x="23267" y="135610"/>
                  </a:cubicBezTo>
                  <a:cubicBezTo>
                    <a:pt x="8369" y="120713"/>
                    <a:pt x="0" y="100507"/>
                    <a:pt x="0" y="79439"/>
                  </a:cubicBezTo>
                  <a:lnTo>
                    <a:pt x="0" y="79439"/>
                  </a:lnTo>
                  <a:cubicBezTo>
                    <a:pt x="0" y="58370"/>
                    <a:pt x="8369" y="38165"/>
                    <a:pt x="23267" y="23267"/>
                  </a:cubicBezTo>
                  <a:cubicBezTo>
                    <a:pt x="38165" y="8369"/>
                    <a:pt x="58370" y="0"/>
                    <a:pt x="7943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238395" cy="20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942298" y="272079"/>
            <a:ext cx="117946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Diagrama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475434" y="267074"/>
            <a:ext cx="190574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Plan de Prueba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704831" y="2238898"/>
            <a:ext cx="4285287" cy="29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1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Pruebas a futuro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704831" y="1464196"/>
            <a:ext cx="4434990" cy="69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Plan de Prueba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2266686" y="5234587"/>
            <a:ext cx="267869" cy="357158"/>
          </a:xfrm>
          <a:custGeom>
            <a:avLst/>
            <a:gdLst/>
            <a:ahLst/>
            <a:cxnLst/>
            <a:rect r="r" b="b" t="t" l="l"/>
            <a:pathLst>
              <a:path h="357158" w="267869">
                <a:moveTo>
                  <a:pt x="0" y="0"/>
                </a:moveTo>
                <a:lnTo>
                  <a:pt x="267869" y="0"/>
                </a:lnTo>
                <a:lnTo>
                  <a:pt x="267869" y="357158"/>
                </a:lnTo>
                <a:lnTo>
                  <a:pt x="0" y="357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3525393" y="2891881"/>
            <a:ext cx="2521285" cy="2521285"/>
            <a:chOff x="0" y="0"/>
            <a:chExt cx="8909050" cy="89090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8"/>
              <a:stretch>
                <a:fillRect l="-38492" t="0" r="-38492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7152892" y="2891881"/>
            <a:ext cx="2521285" cy="2521285"/>
            <a:chOff x="0" y="0"/>
            <a:chExt cx="8909050" cy="89090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9"/>
              <a:stretch>
                <a:fillRect l="-15820" t="0" r="-60581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AutoShape 40" id="40"/>
          <p:cNvSpPr/>
          <p:nvPr/>
        </p:nvSpPr>
        <p:spPr>
          <a:xfrm>
            <a:off x="3525393" y="7315406"/>
            <a:ext cx="195368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1" id="41"/>
          <p:cNvSpPr txBox="true"/>
          <p:nvPr/>
        </p:nvSpPr>
        <p:spPr>
          <a:xfrm rot="0">
            <a:off x="3532367" y="7443993"/>
            <a:ext cx="13409125" cy="189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Realizar pruebas adicionales en los mini juegos.</a:t>
            </a:r>
          </a:p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Asegurar el correcto funcionamiento del juego en una variedad de dispositivos móviles y sistemas operativos.</a:t>
            </a:r>
          </a:p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Completar la integración con las redes sociales y validar la transmisión segura de datos.</a:t>
            </a:r>
          </a:p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Validar la precisión y el rendimiento del sistema de comparación.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7799088" y="5584616"/>
            <a:ext cx="1164181" cy="33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0"/>
              </a:lnSpc>
            </a:pPr>
            <a:r>
              <a:rPr lang="en-US" sz="1892" spc="19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Ranking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007089" y="5584616"/>
            <a:ext cx="1699462" cy="33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0"/>
              </a:lnSpc>
            </a:pPr>
            <a:r>
              <a:rPr lang="en-US" sz="1892" spc="19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Mini-Juegos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532367" y="6866116"/>
            <a:ext cx="2648905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Próximamente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153281" y="5955731"/>
            <a:ext cx="1407078" cy="270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en-US" sz="1514" spc="15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Pendiente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814402" y="5955731"/>
            <a:ext cx="1133552" cy="270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en-US" sz="1514" spc="15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Pendiente</a:t>
            </a:r>
          </a:p>
        </p:txBody>
      </p:sp>
      <p:grpSp>
        <p:nvGrpSpPr>
          <p:cNvPr name="Group 47" id="47"/>
          <p:cNvGrpSpPr>
            <a:grpSpLocks noChangeAspect="true"/>
          </p:cNvGrpSpPr>
          <p:nvPr/>
        </p:nvGrpSpPr>
        <p:grpSpPr>
          <a:xfrm rot="0">
            <a:off x="10783062" y="2968568"/>
            <a:ext cx="2521285" cy="2521285"/>
            <a:chOff x="0" y="0"/>
            <a:chExt cx="8909050" cy="890905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10"/>
              <a:stretch>
                <a:fillRect l="-38201" t="0" r="-38201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TextBox 51" id="51"/>
          <p:cNvSpPr txBox="true"/>
          <p:nvPr/>
        </p:nvSpPr>
        <p:spPr>
          <a:xfrm rot="0">
            <a:off x="10980683" y="5663117"/>
            <a:ext cx="2126043" cy="33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0"/>
              </a:lnSpc>
            </a:pPr>
            <a:r>
              <a:rPr lang="en-US" sz="1892" spc="19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Compatibilidad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333105" y="6025316"/>
            <a:ext cx="1407078" cy="270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en-US" sz="1514" spc="15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Pendiente</a:t>
            </a:r>
          </a:p>
        </p:txBody>
      </p:sp>
      <p:sp>
        <p:nvSpPr>
          <p:cNvPr name="Freeform 53" id="53"/>
          <p:cNvSpPr/>
          <p:nvPr/>
        </p:nvSpPr>
        <p:spPr>
          <a:xfrm flipH="false" flipV="false" rot="0">
            <a:off x="15896856" y="5482412"/>
            <a:ext cx="267869" cy="357158"/>
          </a:xfrm>
          <a:custGeom>
            <a:avLst/>
            <a:gdLst/>
            <a:ahLst/>
            <a:cxnLst/>
            <a:rect r="r" b="b" t="t" l="l"/>
            <a:pathLst>
              <a:path h="357158" w="267869">
                <a:moveTo>
                  <a:pt x="0" y="0"/>
                </a:moveTo>
                <a:lnTo>
                  <a:pt x="267869" y="0"/>
                </a:lnTo>
                <a:lnTo>
                  <a:pt x="267869" y="357158"/>
                </a:lnTo>
                <a:lnTo>
                  <a:pt x="0" y="357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4" id="54"/>
          <p:cNvGrpSpPr>
            <a:grpSpLocks noChangeAspect="true"/>
          </p:cNvGrpSpPr>
          <p:nvPr/>
        </p:nvGrpSpPr>
        <p:grpSpPr>
          <a:xfrm rot="0">
            <a:off x="14409248" y="2968568"/>
            <a:ext cx="2521285" cy="2521285"/>
            <a:chOff x="0" y="0"/>
            <a:chExt cx="8909050" cy="890905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11"/>
              <a:stretch>
                <a:fillRect l="-37327" t="0" r="-37327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TextBox 58" id="58"/>
          <p:cNvSpPr txBox="true"/>
          <p:nvPr/>
        </p:nvSpPr>
        <p:spPr>
          <a:xfrm rot="0">
            <a:off x="14700571" y="5663117"/>
            <a:ext cx="2203231" cy="33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0"/>
              </a:lnSpc>
            </a:pPr>
            <a:r>
              <a:rPr lang="en-US" sz="1892" spc="19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Redes Sociales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4966351" y="6025316"/>
            <a:ext cx="1407078" cy="270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en-US" sz="1514" spc="15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Pendiente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462329" y="300988"/>
            <a:ext cx="1254215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Seguridad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38" r="0" b="-2538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979" r="0" b="-71509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3942298" y="272079"/>
            <a:ext cx="117946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Diagrama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75434" y="267074"/>
            <a:ext cx="190574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Plan de Prueba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sp>
        <p:nvSpPr>
          <p:cNvPr name="AutoShape 23" id="23"/>
          <p:cNvSpPr/>
          <p:nvPr/>
        </p:nvSpPr>
        <p:spPr>
          <a:xfrm>
            <a:off x="9144000" y="832739"/>
            <a:ext cx="195368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9462329" y="300988"/>
            <a:ext cx="1254215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Seguridad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767845" y="5232789"/>
            <a:ext cx="283013" cy="377350"/>
          </a:xfrm>
          <a:custGeom>
            <a:avLst/>
            <a:gdLst/>
            <a:ahLst/>
            <a:cxnLst/>
            <a:rect r="r" b="b" t="t" l="l"/>
            <a:pathLst>
              <a:path h="377350" w="283013">
                <a:moveTo>
                  <a:pt x="0" y="0"/>
                </a:moveTo>
                <a:lnTo>
                  <a:pt x="283013" y="0"/>
                </a:lnTo>
                <a:lnTo>
                  <a:pt x="283013" y="377350"/>
                </a:lnTo>
                <a:lnTo>
                  <a:pt x="0" y="377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532367" y="7443993"/>
            <a:ext cx="13409125" cy="189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Filtrado de texto.</a:t>
            </a:r>
          </a:p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Controles de privacidad.</a:t>
            </a:r>
          </a:p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Código parental.</a:t>
            </a:r>
          </a:p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Política de privacidad.</a:t>
            </a:r>
          </a:p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Protecciones especiales.</a:t>
            </a:r>
          </a:p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Privacidad del juego.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704831" y="2238898"/>
            <a:ext cx="2303978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1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Roblox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532367" y="6866116"/>
            <a:ext cx="3000839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Ejemplos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3555189" y="1559446"/>
            <a:ext cx="3387389" cy="622302"/>
            <a:chOff x="0" y="0"/>
            <a:chExt cx="892152" cy="16389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92152" cy="163899"/>
            </a:xfrm>
            <a:custGeom>
              <a:avLst/>
              <a:gdLst/>
              <a:ahLst/>
              <a:cxnLst/>
              <a:rect r="r" b="b" t="t" l="l"/>
              <a:pathLst>
                <a:path h="163899" w="892152">
                  <a:moveTo>
                    <a:pt x="81949" y="0"/>
                  </a:moveTo>
                  <a:lnTo>
                    <a:pt x="810202" y="0"/>
                  </a:lnTo>
                  <a:cubicBezTo>
                    <a:pt x="831937" y="0"/>
                    <a:pt x="852781" y="8634"/>
                    <a:pt x="868149" y="24002"/>
                  </a:cubicBezTo>
                  <a:cubicBezTo>
                    <a:pt x="883518" y="39371"/>
                    <a:pt x="892152" y="60215"/>
                    <a:pt x="892152" y="81949"/>
                  </a:cubicBezTo>
                  <a:lnTo>
                    <a:pt x="892152" y="81949"/>
                  </a:lnTo>
                  <a:cubicBezTo>
                    <a:pt x="892152" y="127209"/>
                    <a:pt x="855462" y="163899"/>
                    <a:pt x="810202" y="163899"/>
                  </a:cubicBezTo>
                  <a:lnTo>
                    <a:pt x="81949" y="163899"/>
                  </a:lnTo>
                  <a:cubicBezTo>
                    <a:pt x="36690" y="163899"/>
                    <a:pt x="0" y="127209"/>
                    <a:pt x="0" y="81949"/>
                  </a:cubicBezTo>
                  <a:lnTo>
                    <a:pt x="0" y="81949"/>
                  </a:lnTo>
                  <a:cubicBezTo>
                    <a:pt x="0" y="36690"/>
                    <a:pt x="36690" y="0"/>
                    <a:pt x="8194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92152" cy="211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3420563" y="1464196"/>
            <a:ext cx="3632405" cy="69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Seguridad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532367" y="2959884"/>
            <a:ext cx="13409125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Roblox es una plataforma en linea que permite a los usuarios crear y compartir juegos, jugar experiencias creadas por otros jugadores y socializar en un entorno virtual.</a:t>
            </a:r>
          </a:p>
        </p:txBody>
      </p:sp>
      <p:pic>
        <p:nvPicPr>
          <p:cNvPr name="Picture 34" id="34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33701" r="0" b="33701"/>
          <a:stretch>
            <a:fillRect/>
          </a:stretch>
        </p:blipFill>
        <p:spPr>
          <a:xfrm flipH="false" flipV="false" rot="0">
            <a:off x="3560825" y="4147388"/>
            <a:ext cx="13380667" cy="2461553"/>
          </a:xfrm>
          <a:prstGeom prst="rect">
            <a:avLst/>
          </a:prstGeom>
        </p:spPr>
      </p:pic>
      <p:sp>
        <p:nvSpPr>
          <p:cNvPr name="AutoShape 35" id="35"/>
          <p:cNvSpPr/>
          <p:nvPr/>
        </p:nvSpPr>
        <p:spPr>
          <a:xfrm>
            <a:off x="3525393" y="7315406"/>
            <a:ext cx="195368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6" id="36"/>
          <p:cNvSpPr txBox="true"/>
          <p:nvPr/>
        </p:nvSpPr>
        <p:spPr>
          <a:xfrm rot="0">
            <a:off x="14292587" y="2124584"/>
            <a:ext cx="2648905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 todo</a:t>
            </a:r>
          </a:p>
        </p:txBody>
      </p:sp>
      <p:sp>
        <p:nvSpPr>
          <p:cNvPr name="AutoShape 37" id="37"/>
          <p:cNvSpPr/>
          <p:nvPr/>
        </p:nvSpPr>
        <p:spPr>
          <a:xfrm>
            <a:off x="15617040" y="2323035"/>
            <a:ext cx="18514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3630010" y="835120"/>
            <a:ext cx="180404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555189" y="1559446"/>
            <a:ext cx="3873117" cy="622302"/>
            <a:chOff x="0" y="0"/>
            <a:chExt cx="1020080" cy="1638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0080" cy="163899"/>
            </a:xfrm>
            <a:custGeom>
              <a:avLst/>
              <a:gdLst/>
              <a:ahLst/>
              <a:cxnLst/>
              <a:rect r="r" b="b" t="t" l="l"/>
              <a:pathLst>
                <a:path h="163899" w="1020080">
                  <a:moveTo>
                    <a:pt x="81949" y="0"/>
                  </a:moveTo>
                  <a:lnTo>
                    <a:pt x="938131" y="0"/>
                  </a:lnTo>
                  <a:cubicBezTo>
                    <a:pt x="983390" y="0"/>
                    <a:pt x="1020080" y="36690"/>
                    <a:pt x="1020080" y="81949"/>
                  </a:cubicBezTo>
                  <a:lnTo>
                    <a:pt x="1020080" y="81949"/>
                  </a:lnTo>
                  <a:cubicBezTo>
                    <a:pt x="1020080" y="127209"/>
                    <a:pt x="983390" y="163899"/>
                    <a:pt x="938131" y="163899"/>
                  </a:cubicBezTo>
                  <a:lnTo>
                    <a:pt x="81949" y="163899"/>
                  </a:lnTo>
                  <a:cubicBezTo>
                    <a:pt x="36690" y="163899"/>
                    <a:pt x="0" y="127209"/>
                    <a:pt x="0" y="81949"/>
                  </a:cubicBezTo>
                  <a:lnTo>
                    <a:pt x="0" y="81949"/>
                  </a:lnTo>
                  <a:cubicBezTo>
                    <a:pt x="0" y="36690"/>
                    <a:pt x="36690" y="0"/>
                    <a:pt x="8194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020080" cy="211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38" r="0" b="-2538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292587" y="2124584"/>
            <a:ext cx="2648905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 todo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5617040" y="2323035"/>
            <a:ext cx="18514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7" id="17"/>
          <p:cNvGrpSpPr/>
          <p:nvPr/>
        </p:nvGrpSpPr>
        <p:grpSpPr>
          <a:xfrm rot="0">
            <a:off x="3974312" y="2951677"/>
            <a:ext cx="12230250" cy="6948926"/>
            <a:chOff x="0" y="0"/>
            <a:chExt cx="11176128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4191" y="0"/>
              <a:ext cx="11172943" cy="6349873"/>
            </a:xfrm>
            <a:custGeom>
              <a:avLst/>
              <a:gdLst/>
              <a:ahLst/>
              <a:cxnLst/>
              <a:rect r="r" b="b" t="t" l="l"/>
              <a:pathLst>
                <a:path h="6349873" w="11172943">
                  <a:moveTo>
                    <a:pt x="11172943" y="199644"/>
                  </a:moveTo>
                  <a:lnTo>
                    <a:pt x="11172943" y="6150229"/>
                  </a:lnTo>
                  <a:cubicBezTo>
                    <a:pt x="11172943" y="6260465"/>
                    <a:pt x="11015583" y="6349873"/>
                    <a:pt x="10821566" y="6349873"/>
                  </a:cubicBezTo>
                  <a:lnTo>
                    <a:pt x="348416" y="6349873"/>
                  </a:lnTo>
                  <a:cubicBezTo>
                    <a:pt x="154398" y="6349873"/>
                    <a:pt x="127" y="6260465"/>
                    <a:pt x="127" y="6150229"/>
                  </a:cubicBezTo>
                  <a:lnTo>
                    <a:pt x="127" y="199644"/>
                  </a:lnTo>
                  <a:cubicBezTo>
                    <a:pt x="0" y="89408"/>
                    <a:pt x="154398" y="0"/>
                    <a:pt x="348416" y="0"/>
                  </a:cubicBezTo>
                  <a:lnTo>
                    <a:pt x="10821565" y="0"/>
                  </a:lnTo>
                  <a:cubicBezTo>
                    <a:pt x="11015583" y="0"/>
                    <a:pt x="11172943" y="89408"/>
                    <a:pt x="11172943" y="199644"/>
                  </a:cubicBezTo>
                  <a:close/>
                </a:path>
              </a:pathLst>
            </a:custGeom>
            <a:blipFill>
              <a:blip r:embed="rId3"/>
              <a:stretch>
                <a:fillRect l="-518" t="0" r="-518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3704831" y="2238898"/>
            <a:ext cx="2303978" cy="29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1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Presentación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80775" y="1464196"/>
            <a:ext cx="3632405" cy="69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Videojuego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5979" r="0" b="-71509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179984" y="272079"/>
            <a:ext cx="704092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Demo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544133" y="267074"/>
            <a:ext cx="1389784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Entrevistas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06180" y="300988"/>
            <a:ext cx="1366513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Conclusión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60653" y="8141475"/>
            <a:ext cx="283013" cy="377350"/>
          </a:xfrm>
          <a:custGeom>
            <a:avLst/>
            <a:gdLst/>
            <a:ahLst/>
            <a:cxnLst/>
            <a:rect r="r" b="b" t="t" l="l"/>
            <a:pathLst>
              <a:path h="377350" w="283013">
                <a:moveTo>
                  <a:pt x="0" y="0"/>
                </a:moveTo>
                <a:lnTo>
                  <a:pt x="283012" y="0"/>
                </a:lnTo>
                <a:lnTo>
                  <a:pt x="283012" y="377350"/>
                </a:lnTo>
                <a:lnTo>
                  <a:pt x="0" y="377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532367" y="2757639"/>
            <a:ext cx="2663825" cy="2663825"/>
            <a:chOff x="0" y="0"/>
            <a:chExt cx="8909050" cy="89090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4"/>
              <a:stretch>
                <a:fillRect l="-3380" t="0" r="-338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364946" y="2757639"/>
            <a:ext cx="2663825" cy="2663825"/>
            <a:chOff x="0" y="0"/>
            <a:chExt cx="8909050" cy="89090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5"/>
              <a:stretch>
                <a:fillRect l="-26432" t="0" r="-26432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AutoShape 11" id="11"/>
          <p:cNvSpPr/>
          <p:nvPr/>
        </p:nvSpPr>
        <p:spPr>
          <a:xfrm>
            <a:off x="3525393" y="7315406"/>
            <a:ext cx="195368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4292587" y="2124584"/>
            <a:ext cx="1324453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 todo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5617040" y="2323035"/>
            <a:ext cx="18514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3555189" y="1559446"/>
            <a:ext cx="3521071" cy="603238"/>
            <a:chOff x="0" y="0"/>
            <a:chExt cx="927360" cy="1588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27360" cy="158877"/>
            </a:xfrm>
            <a:custGeom>
              <a:avLst/>
              <a:gdLst/>
              <a:ahLst/>
              <a:cxnLst/>
              <a:rect r="r" b="b" t="t" l="l"/>
              <a:pathLst>
                <a:path h="158877" w="927360">
                  <a:moveTo>
                    <a:pt x="79439" y="0"/>
                  </a:moveTo>
                  <a:lnTo>
                    <a:pt x="847922" y="0"/>
                  </a:lnTo>
                  <a:cubicBezTo>
                    <a:pt x="891794" y="0"/>
                    <a:pt x="927360" y="35566"/>
                    <a:pt x="927360" y="79439"/>
                  </a:cubicBezTo>
                  <a:lnTo>
                    <a:pt x="927360" y="79439"/>
                  </a:lnTo>
                  <a:cubicBezTo>
                    <a:pt x="927360" y="100507"/>
                    <a:pt x="918991" y="120713"/>
                    <a:pt x="904093" y="135610"/>
                  </a:cubicBezTo>
                  <a:cubicBezTo>
                    <a:pt x="889196" y="150508"/>
                    <a:pt x="868990" y="158877"/>
                    <a:pt x="847922" y="158877"/>
                  </a:cubicBezTo>
                  <a:lnTo>
                    <a:pt x="79439" y="158877"/>
                  </a:lnTo>
                  <a:cubicBezTo>
                    <a:pt x="58370" y="158877"/>
                    <a:pt x="38165" y="150508"/>
                    <a:pt x="23267" y="135610"/>
                  </a:cubicBezTo>
                  <a:cubicBezTo>
                    <a:pt x="8369" y="120713"/>
                    <a:pt x="0" y="100507"/>
                    <a:pt x="0" y="79439"/>
                  </a:cubicBezTo>
                  <a:lnTo>
                    <a:pt x="0" y="79439"/>
                  </a:lnTo>
                  <a:cubicBezTo>
                    <a:pt x="0" y="58370"/>
                    <a:pt x="8369" y="38165"/>
                    <a:pt x="23267" y="23267"/>
                  </a:cubicBezTo>
                  <a:cubicBezTo>
                    <a:pt x="38165" y="8369"/>
                    <a:pt x="58370" y="0"/>
                    <a:pt x="7943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927360" cy="20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538" r="0" b="-2538"/>
            </a:stretch>
          </a:blipFill>
        </p:spPr>
      </p:sp>
      <p:sp>
        <p:nvSpPr>
          <p:cNvPr name="AutoShape 21" id="21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364946" y="2838662"/>
            <a:ext cx="2662788" cy="2662788"/>
          </a:xfrm>
          <a:custGeom>
            <a:avLst/>
            <a:gdLst/>
            <a:ahLst/>
            <a:cxnLst/>
            <a:rect r="r" b="b" t="t" l="l"/>
            <a:pathLst>
              <a:path h="2662788" w="2662788">
                <a:moveTo>
                  <a:pt x="0" y="0"/>
                </a:moveTo>
                <a:lnTo>
                  <a:pt x="2662788" y="0"/>
                </a:lnTo>
                <a:lnTo>
                  <a:pt x="2662788" y="2662788"/>
                </a:lnTo>
                <a:lnTo>
                  <a:pt x="0" y="2662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552088" y="2838662"/>
            <a:ext cx="2609464" cy="2609464"/>
          </a:xfrm>
          <a:custGeom>
            <a:avLst/>
            <a:gdLst/>
            <a:ahLst/>
            <a:cxnLst/>
            <a:rect r="r" b="b" t="t" l="l"/>
            <a:pathLst>
              <a:path h="2609464" w="2609464">
                <a:moveTo>
                  <a:pt x="0" y="0"/>
                </a:moveTo>
                <a:lnTo>
                  <a:pt x="2609464" y="0"/>
                </a:lnTo>
                <a:lnTo>
                  <a:pt x="2609464" y="2609464"/>
                </a:lnTo>
                <a:lnTo>
                  <a:pt x="0" y="26094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532367" y="7443993"/>
            <a:ext cx="13409125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Permitir a los usuarios elegir el tipo de prueba y ajustar la dificultad.</a:t>
            </a:r>
          </a:p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Agregar la opción de personalizar personajes.</a:t>
            </a:r>
          </a:p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Implementar pruebas en equipo o competitivas.</a:t>
            </a:r>
          </a:p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Ofrecer premios o insignias para motivar a los jugadores.</a:t>
            </a:r>
          </a:p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Optimizar el menú para hacerlo más llamativo y accesible.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693023" y="5602439"/>
            <a:ext cx="2007670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Tamara Rojas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653325" y="5629101"/>
            <a:ext cx="2421909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Cristóbal Muñoz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532367" y="6866116"/>
            <a:ext cx="2648905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Comentarios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113507" y="5997395"/>
            <a:ext cx="1486626" cy="283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Estudiante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098040" y="5997395"/>
            <a:ext cx="1197636" cy="283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Estudiante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704831" y="2238898"/>
            <a:ext cx="2303978" cy="29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1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Pruebas pilotos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655289" y="1464196"/>
            <a:ext cx="3320871" cy="69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Entrevistas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1200346" y="2737503"/>
            <a:ext cx="2663825" cy="2663825"/>
            <a:chOff x="0" y="0"/>
            <a:chExt cx="8909050" cy="89090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4"/>
              <a:stretch>
                <a:fillRect l="-3380" t="0" r="-338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Freeform 40" id="40"/>
          <p:cNvSpPr/>
          <p:nvPr/>
        </p:nvSpPr>
        <p:spPr>
          <a:xfrm flipH="false" flipV="false" rot="0">
            <a:off x="11220066" y="2818527"/>
            <a:ext cx="2609464" cy="2609464"/>
          </a:xfrm>
          <a:custGeom>
            <a:avLst/>
            <a:gdLst/>
            <a:ahLst/>
            <a:cxnLst/>
            <a:rect r="r" b="b" t="t" l="l"/>
            <a:pathLst>
              <a:path h="2609464" w="2609464">
                <a:moveTo>
                  <a:pt x="0" y="0"/>
                </a:moveTo>
                <a:lnTo>
                  <a:pt x="2609464" y="0"/>
                </a:lnTo>
                <a:lnTo>
                  <a:pt x="2609464" y="2609463"/>
                </a:lnTo>
                <a:lnTo>
                  <a:pt x="0" y="26094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1536381" y="5604109"/>
            <a:ext cx="197683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Alfredo Tapia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781485" y="5977260"/>
            <a:ext cx="1486626" cy="283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Trabajador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75979" r="0" b="-71509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4179984" y="272079"/>
            <a:ext cx="704092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Demo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544133" y="267074"/>
            <a:ext cx="1389784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Entrevistas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406180" y="300988"/>
            <a:ext cx="1366513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Conclusión</a:t>
            </a:r>
          </a:p>
        </p:txBody>
      </p:sp>
      <p:sp>
        <p:nvSpPr>
          <p:cNvPr name="AutoShape 55" id="55"/>
          <p:cNvSpPr/>
          <p:nvPr/>
        </p:nvSpPr>
        <p:spPr>
          <a:xfrm>
            <a:off x="6262184" y="832739"/>
            <a:ext cx="195368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38" r="0" b="-2538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979" r="0" b="-71509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79984" y="272079"/>
            <a:ext cx="704092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Demo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44133" y="267074"/>
            <a:ext cx="1389784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Entrevistas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06180" y="300988"/>
            <a:ext cx="1366513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Conclusión</a:t>
            </a:r>
          </a:p>
        </p:txBody>
      </p:sp>
      <p:sp>
        <p:nvSpPr>
          <p:cNvPr name="AutoShape 23" id="23"/>
          <p:cNvSpPr/>
          <p:nvPr/>
        </p:nvSpPr>
        <p:spPr>
          <a:xfrm>
            <a:off x="9124608" y="832739"/>
            <a:ext cx="195368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2782250" y="1606560"/>
            <a:ext cx="8281206" cy="7911382"/>
            <a:chOff x="0" y="0"/>
            <a:chExt cx="1282976" cy="12256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82976" cy="1225680"/>
            </a:xfrm>
            <a:custGeom>
              <a:avLst/>
              <a:gdLst/>
              <a:ahLst/>
              <a:cxnLst/>
              <a:rect r="r" b="b" t="t" l="l"/>
              <a:pathLst>
                <a:path h="1225680" w="1282976">
                  <a:moveTo>
                    <a:pt x="0" y="0"/>
                  </a:moveTo>
                  <a:lnTo>
                    <a:pt x="1282976" y="0"/>
                  </a:lnTo>
                  <a:lnTo>
                    <a:pt x="1282976" y="1225680"/>
                  </a:lnTo>
                  <a:lnTo>
                    <a:pt x="0" y="1225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3085653" y="5491090"/>
            <a:ext cx="283013" cy="377350"/>
          </a:xfrm>
          <a:custGeom>
            <a:avLst/>
            <a:gdLst/>
            <a:ahLst/>
            <a:cxnLst/>
            <a:rect r="r" b="b" t="t" l="l"/>
            <a:pathLst>
              <a:path h="377350" w="283013">
                <a:moveTo>
                  <a:pt x="0" y="0"/>
                </a:moveTo>
                <a:lnTo>
                  <a:pt x="283013" y="0"/>
                </a:lnTo>
                <a:lnTo>
                  <a:pt x="283013" y="377350"/>
                </a:lnTo>
                <a:lnTo>
                  <a:pt x="0" y="377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1684109" y="7868121"/>
            <a:ext cx="4071714" cy="649115"/>
            <a:chOff x="0" y="0"/>
            <a:chExt cx="1072386" cy="17096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72386" cy="170960"/>
            </a:xfrm>
            <a:custGeom>
              <a:avLst/>
              <a:gdLst/>
              <a:ahLst/>
              <a:cxnLst/>
              <a:rect r="r" b="b" t="t" l="l"/>
              <a:pathLst>
                <a:path h="170960" w="1072386">
                  <a:moveTo>
                    <a:pt x="26619" y="0"/>
                  </a:moveTo>
                  <a:lnTo>
                    <a:pt x="1045766" y="0"/>
                  </a:lnTo>
                  <a:cubicBezTo>
                    <a:pt x="1052826" y="0"/>
                    <a:pt x="1059597" y="2805"/>
                    <a:pt x="1064589" y="7797"/>
                  </a:cubicBezTo>
                  <a:cubicBezTo>
                    <a:pt x="1069581" y="12789"/>
                    <a:pt x="1072386" y="19560"/>
                    <a:pt x="1072386" y="26619"/>
                  </a:cubicBezTo>
                  <a:lnTo>
                    <a:pt x="1072386" y="144341"/>
                  </a:lnTo>
                  <a:cubicBezTo>
                    <a:pt x="1072386" y="159042"/>
                    <a:pt x="1060468" y="170960"/>
                    <a:pt x="1045766" y="170960"/>
                  </a:cubicBezTo>
                  <a:lnTo>
                    <a:pt x="26619" y="170960"/>
                  </a:lnTo>
                  <a:cubicBezTo>
                    <a:pt x="11918" y="170960"/>
                    <a:pt x="0" y="159042"/>
                    <a:pt x="0" y="144341"/>
                  </a:cubicBezTo>
                  <a:lnTo>
                    <a:pt x="0" y="26619"/>
                  </a:lnTo>
                  <a:cubicBezTo>
                    <a:pt x="0" y="11918"/>
                    <a:pt x="11918" y="0"/>
                    <a:pt x="26619" y="0"/>
                  </a:cubicBezTo>
                  <a:close/>
                </a:path>
              </a:pathLst>
            </a:custGeom>
            <a:solidFill>
              <a:srgbClr val="07B87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072386" cy="228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3578460" y="8004004"/>
            <a:ext cx="283013" cy="377350"/>
          </a:xfrm>
          <a:custGeom>
            <a:avLst/>
            <a:gdLst/>
            <a:ahLst/>
            <a:cxnLst/>
            <a:rect r="r" b="b" t="t" l="l"/>
            <a:pathLst>
              <a:path h="377350" w="283013">
                <a:moveTo>
                  <a:pt x="0" y="0"/>
                </a:moveTo>
                <a:lnTo>
                  <a:pt x="283013" y="0"/>
                </a:lnTo>
                <a:lnTo>
                  <a:pt x="283013" y="377350"/>
                </a:lnTo>
                <a:lnTo>
                  <a:pt x="0" y="377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684109" y="8672906"/>
            <a:ext cx="4071714" cy="845035"/>
          </a:xfrm>
          <a:custGeom>
            <a:avLst/>
            <a:gdLst/>
            <a:ahLst/>
            <a:cxnLst/>
            <a:rect r="r" b="b" t="t" l="l"/>
            <a:pathLst>
              <a:path h="845035" w="4071714">
                <a:moveTo>
                  <a:pt x="0" y="0"/>
                </a:moveTo>
                <a:lnTo>
                  <a:pt x="4071715" y="0"/>
                </a:lnTo>
                <a:lnTo>
                  <a:pt x="4071715" y="845036"/>
                </a:lnTo>
                <a:lnTo>
                  <a:pt x="0" y="8450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45" t="0" r="-545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1684109" y="2734704"/>
            <a:ext cx="5575191" cy="245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El informe del Proyecto APT ha sido crucial para sentar una base sólida en el desarrollo del entorno de evaluación en Roblox. La planificación y el diseño inicial nos han permitido anticipar desafíos y estructurar claramente las fases del proyecto.</a:t>
            </a: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1454425" y="1606560"/>
            <a:ext cx="5055106" cy="870969"/>
            <a:chOff x="0" y="0"/>
            <a:chExt cx="1331386" cy="22939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31386" cy="229391"/>
            </a:xfrm>
            <a:custGeom>
              <a:avLst/>
              <a:gdLst/>
              <a:ahLst/>
              <a:cxnLst/>
              <a:rect r="r" b="b" t="t" l="l"/>
              <a:pathLst>
                <a:path h="229391" w="1331386">
                  <a:moveTo>
                    <a:pt x="78107" y="0"/>
                  </a:moveTo>
                  <a:lnTo>
                    <a:pt x="1253279" y="0"/>
                  </a:lnTo>
                  <a:cubicBezTo>
                    <a:pt x="1273994" y="0"/>
                    <a:pt x="1293861" y="8229"/>
                    <a:pt x="1308509" y="22877"/>
                  </a:cubicBezTo>
                  <a:cubicBezTo>
                    <a:pt x="1323157" y="37525"/>
                    <a:pt x="1331386" y="57392"/>
                    <a:pt x="1331386" y="78107"/>
                  </a:cubicBezTo>
                  <a:lnTo>
                    <a:pt x="1331386" y="151284"/>
                  </a:lnTo>
                  <a:cubicBezTo>
                    <a:pt x="1331386" y="171999"/>
                    <a:pt x="1323157" y="191866"/>
                    <a:pt x="1308509" y="206514"/>
                  </a:cubicBezTo>
                  <a:cubicBezTo>
                    <a:pt x="1293861" y="221162"/>
                    <a:pt x="1273994" y="229391"/>
                    <a:pt x="1253279" y="229391"/>
                  </a:cubicBezTo>
                  <a:lnTo>
                    <a:pt x="78107" y="229391"/>
                  </a:lnTo>
                  <a:cubicBezTo>
                    <a:pt x="57392" y="229391"/>
                    <a:pt x="37525" y="221162"/>
                    <a:pt x="22877" y="206514"/>
                  </a:cubicBezTo>
                  <a:cubicBezTo>
                    <a:pt x="8229" y="191866"/>
                    <a:pt x="0" y="171999"/>
                    <a:pt x="0" y="151284"/>
                  </a:cubicBezTo>
                  <a:lnTo>
                    <a:pt x="0" y="78107"/>
                  </a:lnTo>
                  <a:cubicBezTo>
                    <a:pt x="0" y="57392"/>
                    <a:pt x="8229" y="37525"/>
                    <a:pt x="22877" y="22877"/>
                  </a:cubicBezTo>
                  <a:cubicBezTo>
                    <a:pt x="37525" y="8229"/>
                    <a:pt x="57392" y="0"/>
                    <a:pt x="78107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1331386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1639683" y="1628113"/>
            <a:ext cx="4755393" cy="69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Conclusión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2782250" y="1606560"/>
            <a:ext cx="8281206" cy="7911382"/>
            <a:chOff x="0" y="0"/>
            <a:chExt cx="1282976" cy="122568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82976" cy="1225680"/>
            </a:xfrm>
            <a:custGeom>
              <a:avLst/>
              <a:gdLst/>
              <a:ahLst/>
              <a:cxnLst/>
              <a:rect r="r" b="b" t="t" l="l"/>
              <a:pathLst>
                <a:path h="1225680" w="1282976">
                  <a:moveTo>
                    <a:pt x="0" y="0"/>
                  </a:moveTo>
                  <a:lnTo>
                    <a:pt x="1282976" y="0"/>
                  </a:lnTo>
                  <a:lnTo>
                    <a:pt x="1282976" y="1225680"/>
                  </a:lnTo>
                  <a:lnTo>
                    <a:pt x="0" y="1225680"/>
                  </a:lnTo>
                  <a:close/>
                </a:path>
              </a:pathLst>
            </a:custGeom>
            <a:blipFill>
              <a:blip r:embed="rId9"/>
              <a:stretch>
                <a:fillRect l="-41937" t="-9701" r="-52954" b="-5049"/>
              </a:stretch>
            </a:blipFill>
          </p:spPr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99765" y="2887159"/>
            <a:ext cx="9888469" cy="306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8"/>
              </a:lnSpc>
            </a:pPr>
            <a:r>
              <a:rPr lang="en-US" sz="17899" spc="626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Muchas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559456" y="5336676"/>
            <a:ext cx="4973222" cy="172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60"/>
              </a:lnSpc>
            </a:pPr>
            <a:r>
              <a:rPr lang="en-US" sz="9900" spc="1019">
                <a:solidFill>
                  <a:srgbClr val="000000"/>
                </a:solidFill>
                <a:latin typeface="Catchy Mager"/>
                <a:ea typeface="Catchy Mager"/>
                <a:cs typeface="Catchy Mager"/>
                <a:sym typeface="Catchy Mager"/>
              </a:rPr>
              <a:t>Gracias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79" r="0" b="-7150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782250" y="1606560"/>
            <a:ext cx="8281206" cy="7911382"/>
            <a:chOff x="0" y="0"/>
            <a:chExt cx="1282976" cy="12256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976" cy="1225680"/>
            </a:xfrm>
            <a:custGeom>
              <a:avLst/>
              <a:gdLst/>
              <a:ahLst/>
              <a:cxnLst/>
              <a:rect r="r" b="b" t="t" l="l"/>
              <a:pathLst>
                <a:path h="1225680" w="1282976">
                  <a:moveTo>
                    <a:pt x="0" y="0"/>
                  </a:moveTo>
                  <a:lnTo>
                    <a:pt x="1282976" y="0"/>
                  </a:lnTo>
                  <a:lnTo>
                    <a:pt x="1282976" y="1225680"/>
                  </a:lnTo>
                  <a:lnTo>
                    <a:pt x="0" y="1225680"/>
                  </a:lnTo>
                  <a:close/>
                </a:path>
              </a:pathLst>
            </a:custGeom>
            <a:blipFill>
              <a:blip r:embed="rId3"/>
              <a:stretch>
                <a:fillRect l="-35113" t="-9722" r="-58618" b="-434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3085653" y="5491090"/>
            <a:ext cx="283013" cy="377350"/>
          </a:xfrm>
          <a:custGeom>
            <a:avLst/>
            <a:gdLst/>
            <a:ahLst/>
            <a:cxnLst/>
            <a:rect r="r" b="b" t="t" l="l"/>
            <a:pathLst>
              <a:path h="377350" w="283013">
                <a:moveTo>
                  <a:pt x="0" y="0"/>
                </a:moveTo>
                <a:lnTo>
                  <a:pt x="283013" y="0"/>
                </a:lnTo>
                <a:lnTo>
                  <a:pt x="283013" y="377350"/>
                </a:lnTo>
                <a:lnTo>
                  <a:pt x="0" y="377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684109" y="7868121"/>
            <a:ext cx="4071714" cy="649115"/>
            <a:chOff x="0" y="0"/>
            <a:chExt cx="1072386" cy="1709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72386" cy="170960"/>
            </a:xfrm>
            <a:custGeom>
              <a:avLst/>
              <a:gdLst/>
              <a:ahLst/>
              <a:cxnLst/>
              <a:rect r="r" b="b" t="t" l="l"/>
              <a:pathLst>
                <a:path h="170960" w="1072386">
                  <a:moveTo>
                    <a:pt x="26619" y="0"/>
                  </a:moveTo>
                  <a:lnTo>
                    <a:pt x="1045766" y="0"/>
                  </a:lnTo>
                  <a:cubicBezTo>
                    <a:pt x="1052826" y="0"/>
                    <a:pt x="1059597" y="2805"/>
                    <a:pt x="1064589" y="7797"/>
                  </a:cubicBezTo>
                  <a:cubicBezTo>
                    <a:pt x="1069581" y="12789"/>
                    <a:pt x="1072386" y="19560"/>
                    <a:pt x="1072386" y="26619"/>
                  </a:cubicBezTo>
                  <a:lnTo>
                    <a:pt x="1072386" y="144341"/>
                  </a:lnTo>
                  <a:cubicBezTo>
                    <a:pt x="1072386" y="159042"/>
                    <a:pt x="1060468" y="170960"/>
                    <a:pt x="1045766" y="170960"/>
                  </a:cubicBezTo>
                  <a:lnTo>
                    <a:pt x="26619" y="170960"/>
                  </a:lnTo>
                  <a:cubicBezTo>
                    <a:pt x="11918" y="170960"/>
                    <a:pt x="0" y="159042"/>
                    <a:pt x="0" y="144341"/>
                  </a:cubicBezTo>
                  <a:lnTo>
                    <a:pt x="0" y="26619"/>
                  </a:lnTo>
                  <a:cubicBezTo>
                    <a:pt x="0" y="11918"/>
                    <a:pt x="11918" y="0"/>
                    <a:pt x="26619" y="0"/>
                  </a:cubicBezTo>
                  <a:close/>
                </a:path>
              </a:pathLst>
            </a:custGeom>
            <a:solidFill>
              <a:srgbClr val="07B87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072386" cy="228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578460" y="8004004"/>
            <a:ext cx="283013" cy="377350"/>
          </a:xfrm>
          <a:custGeom>
            <a:avLst/>
            <a:gdLst/>
            <a:ahLst/>
            <a:cxnLst/>
            <a:rect r="r" b="b" t="t" l="l"/>
            <a:pathLst>
              <a:path h="377350" w="283013">
                <a:moveTo>
                  <a:pt x="0" y="0"/>
                </a:moveTo>
                <a:lnTo>
                  <a:pt x="283013" y="0"/>
                </a:lnTo>
                <a:lnTo>
                  <a:pt x="283013" y="377350"/>
                </a:lnTo>
                <a:lnTo>
                  <a:pt x="0" y="377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684109" y="8672906"/>
            <a:ext cx="4071714" cy="845035"/>
          </a:xfrm>
          <a:custGeom>
            <a:avLst/>
            <a:gdLst/>
            <a:ahLst/>
            <a:cxnLst/>
            <a:rect r="r" b="b" t="t" l="l"/>
            <a:pathLst>
              <a:path h="845035" w="4071714">
                <a:moveTo>
                  <a:pt x="0" y="0"/>
                </a:moveTo>
                <a:lnTo>
                  <a:pt x="4071715" y="0"/>
                </a:lnTo>
                <a:lnTo>
                  <a:pt x="4071715" y="845036"/>
                </a:lnTo>
                <a:lnTo>
                  <a:pt x="0" y="8450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45" t="0" r="-545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768068" y="272079"/>
            <a:ext cx="1527924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Introducción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19966" y="267074"/>
            <a:ext cx="1616679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Problemática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56767" y="300988"/>
            <a:ext cx="1065339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Solución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84109" y="2734704"/>
            <a:ext cx="5575191" cy="3159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El principal problema es la falta de métodos interactivos y prácticos para evaluar programadores. Las evaluaciones tradicionales, como pruebas escritas o ejercicios aislados, no reflejan adecuadamente las capacidades técnicas en un contexto realista ni integran dinámicas visuales o lúdicas, haciendo el proceso monótono.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1454425" y="1606560"/>
            <a:ext cx="5055106" cy="870969"/>
            <a:chOff x="0" y="0"/>
            <a:chExt cx="1331386" cy="2293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31386" cy="229391"/>
            </a:xfrm>
            <a:custGeom>
              <a:avLst/>
              <a:gdLst/>
              <a:ahLst/>
              <a:cxnLst/>
              <a:rect r="r" b="b" t="t" l="l"/>
              <a:pathLst>
                <a:path h="229391" w="1331386">
                  <a:moveTo>
                    <a:pt x="78107" y="0"/>
                  </a:moveTo>
                  <a:lnTo>
                    <a:pt x="1253279" y="0"/>
                  </a:lnTo>
                  <a:cubicBezTo>
                    <a:pt x="1273994" y="0"/>
                    <a:pt x="1293861" y="8229"/>
                    <a:pt x="1308509" y="22877"/>
                  </a:cubicBezTo>
                  <a:cubicBezTo>
                    <a:pt x="1323157" y="37525"/>
                    <a:pt x="1331386" y="57392"/>
                    <a:pt x="1331386" y="78107"/>
                  </a:cubicBezTo>
                  <a:lnTo>
                    <a:pt x="1331386" y="151284"/>
                  </a:lnTo>
                  <a:cubicBezTo>
                    <a:pt x="1331386" y="171999"/>
                    <a:pt x="1323157" y="191866"/>
                    <a:pt x="1308509" y="206514"/>
                  </a:cubicBezTo>
                  <a:cubicBezTo>
                    <a:pt x="1293861" y="221162"/>
                    <a:pt x="1273994" y="229391"/>
                    <a:pt x="1253279" y="229391"/>
                  </a:cubicBezTo>
                  <a:lnTo>
                    <a:pt x="78107" y="229391"/>
                  </a:lnTo>
                  <a:cubicBezTo>
                    <a:pt x="57392" y="229391"/>
                    <a:pt x="37525" y="221162"/>
                    <a:pt x="22877" y="206514"/>
                  </a:cubicBezTo>
                  <a:cubicBezTo>
                    <a:pt x="8229" y="191866"/>
                    <a:pt x="0" y="171999"/>
                    <a:pt x="0" y="151284"/>
                  </a:cubicBezTo>
                  <a:lnTo>
                    <a:pt x="0" y="78107"/>
                  </a:lnTo>
                  <a:cubicBezTo>
                    <a:pt x="0" y="57392"/>
                    <a:pt x="8229" y="37525"/>
                    <a:pt x="22877" y="22877"/>
                  </a:cubicBezTo>
                  <a:cubicBezTo>
                    <a:pt x="37525" y="8229"/>
                    <a:pt x="57392" y="0"/>
                    <a:pt x="78107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331386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639683" y="1628113"/>
            <a:ext cx="4755393" cy="69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Problemática</a:t>
            </a:r>
          </a:p>
        </p:txBody>
      </p:sp>
      <p:sp>
        <p:nvSpPr>
          <p:cNvPr name="AutoShape 28" id="28"/>
          <p:cNvSpPr/>
          <p:nvPr/>
        </p:nvSpPr>
        <p:spPr>
          <a:xfrm>
            <a:off x="6451465" y="842264"/>
            <a:ext cx="195368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538" r="0" b="-2538"/>
            </a:stretch>
          </a:blipFill>
        </p:spPr>
      </p:sp>
      <p:sp>
        <p:nvSpPr>
          <p:cNvPr name="AutoShape 33" id="33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79" r="0" b="-7150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782250" y="1606560"/>
            <a:ext cx="8281206" cy="7911382"/>
            <a:chOff x="0" y="0"/>
            <a:chExt cx="1282976" cy="12256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976" cy="1225680"/>
            </a:xfrm>
            <a:custGeom>
              <a:avLst/>
              <a:gdLst/>
              <a:ahLst/>
              <a:cxnLst/>
              <a:rect r="r" b="b" t="t" l="l"/>
              <a:pathLst>
                <a:path h="1225680" w="1282976">
                  <a:moveTo>
                    <a:pt x="0" y="0"/>
                  </a:moveTo>
                  <a:lnTo>
                    <a:pt x="1282976" y="0"/>
                  </a:lnTo>
                  <a:lnTo>
                    <a:pt x="1282976" y="1225680"/>
                  </a:lnTo>
                  <a:lnTo>
                    <a:pt x="0" y="1225680"/>
                  </a:lnTo>
                  <a:close/>
                </a:path>
              </a:pathLst>
            </a:custGeom>
            <a:blipFill>
              <a:blip r:embed="rId3"/>
              <a:stretch>
                <a:fillRect l="-41937" t="-9701" r="-52954" b="-504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3085653" y="5508153"/>
            <a:ext cx="283013" cy="377350"/>
          </a:xfrm>
          <a:custGeom>
            <a:avLst/>
            <a:gdLst/>
            <a:ahLst/>
            <a:cxnLst/>
            <a:rect r="r" b="b" t="t" l="l"/>
            <a:pathLst>
              <a:path h="377350" w="283013">
                <a:moveTo>
                  <a:pt x="0" y="0"/>
                </a:moveTo>
                <a:lnTo>
                  <a:pt x="283013" y="0"/>
                </a:lnTo>
                <a:lnTo>
                  <a:pt x="283013" y="377351"/>
                </a:lnTo>
                <a:lnTo>
                  <a:pt x="0" y="377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684109" y="7868121"/>
            <a:ext cx="4071714" cy="649115"/>
            <a:chOff x="0" y="0"/>
            <a:chExt cx="1072386" cy="1709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72386" cy="170960"/>
            </a:xfrm>
            <a:custGeom>
              <a:avLst/>
              <a:gdLst/>
              <a:ahLst/>
              <a:cxnLst/>
              <a:rect r="r" b="b" t="t" l="l"/>
              <a:pathLst>
                <a:path h="170960" w="1072386">
                  <a:moveTo>
                    <a:pt x="26619" y="0"/>
                  </a:moveTo>
                  <a:lnTo>
                    <a:pt x="1045766" y="0"/>
                  </a:lnTo>
                  <a:cubicBezTo>
                    <a:pt x="1052826" y="0"/>
                    <a:pt x="1059597" y="2805"/>
                    <a:pt x="1064589" y="7797"/>
                  </a:cubicBezTo>
                  <a:cubicBezTo>
                    <a:pt x="1069581" y="12789"/>
                    <a:pt x="1072386" y="19560"/>
                    <a:pt x="1072386" y="26619"/>
                  </a:cubicBezTo>
                  <a:lnTo>
                    <a:pt x="1072386" y="144341"/>
                  </a:lnTo>
                  <a:cubicBezTo>
                    <a:pt x="1072386" y="159042"/>
                    <a:pt x="1060468" y="170960"/>
                    <a:pt x="1045766" y="170960"/>
                  </a:cubicBezTo>
                  <a:lnTo>
                    <a:pt x="26619" y="170960"/>
                  </a:lnTo>
                  <a:cubicBezTo>
                    <a:pt x="11918" y="170960"/>
                    <a:pt x="0" y="159042"/>
                    <a:pt x="0" y="144341"/>
                  </a:cubicBezTo>
                  <a:lnTo>
                    <a:pt x="0" y="26619"/>
                  </a:lnTo>
                  <a:cubicBezTo>
                    <a:pt x="0" y="11918"/>
                    <a:pt x="11918" y="0"/>
                    <a:pt x="26619" y="0"/>
                  </a:cubicBezTo>
                  <a:close/>
                </a:path>
              </a:pathLst>
            </a:custGeom>
            <a:solidFill>
              <a:srgbClr val="07B87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072386" cy="228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578460" y="8004004"/>
            <a:ext cx="283013" cy="377350"/>
          </a:xfrm>
          <a:custGeom>
            <a:avLst/>
            <a:gdLst/>
            <a:ahLst/>
            <a:cxnLst/>
            <a:rect r="r" b="b" t="t" l="l"/>
            <a:pathLst>
              <a:path h="377350" w="283013">
                <a:moveTo>
                  <a:pt x="0" y="0"/>
                </a:moveTo>
                <a:lnTo>
                  <a:pt x="283013" y="0"/>
                </a:lnTo>
                <a:lnTo>
                  <a:pt x="283013" y="377350"/>
                </a:lnTo>
                <a:lnTo>
                  <a:pt x="0" y="377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684109" y="8672906"/>
            <a:ext cx="4071714" cy="845035"/>
          </a:xfrm>
          <a:custGeom>
            <a:avLst/>
            <a:gdLst/>
            <a:ahLst/>
            <a:cxnLst/>
            <a:rect r="r" b="b" t="t" l="l"/>
            <a:pathLst>
              <a:path h="845035" w="4071714">
                <a:moveTo>
                  <a:pt x="0" y="0"/>
                </a:moveTo>
                <a:lnTo>
                  <a:pt x="4071715" y="0"/>
                </a:lnTo>
                <a:lnTo>
                  <a:pt x="4071715" y="845036"/>
                </a:lnTo>
                <a:lnTo>
                  <a:pt x="0" y="8450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45" t="0" r="-545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768068" y="272079"/>
            <a:ext cx="1527924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Introducción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19966" y="267074"/>
            <a:ext cx="1616679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Problemática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56767" y="300988"/>
            <a:ext cx="1065339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Solución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84109" y="2751767"/>
            <a:ext cx="5575191" cy="3159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La solución es un entorno gamificado en Roblox que permite a programadores participar en evaluaciones interactivas. Combina preguntas de informática con minijuegos. Ofrece retroalimentación inmediata, puntajes en tiempo real y actividades visuales que facilitan la comprensión y motivan el aprendizaje continuo.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1454425" y="1606560"/>
            <a:ext cx="3441794" cy="870969"/>
            <a:chOff x="0" y="0"/>
            <a:chExt cx="906481" cy="2293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06481" cy="229391"/>
            </a:xfrm>
            <a:custGeom>
              <a:avLst/>
              <a:gdLst/>
              <a:ahLst/>
              <a:cxnLst/>
              <a:rect r="r" b="b" t="t" l="l"/>
              <a:pathLst>
                <a:path h="229391" w="906481">
                  <a:moveTo>
                    <a:pt x="114696" y="0"/>
                  </a:moveTo>
                  <a:lnTo>
                    <a:pt x="791785" y="0"/>
                  </a:lnTo>
                  <a:cubicBezTo>
                    <a:pt x="822204" y="0"/>
                    <a:pt x="851377" y="12084"/>
                    <a:pt x="872887" y="33594"/>
                  </a:cubicBezTo>
                  <a:cubicBezTo>
                    <a:pt x="894397" y="55103"/>
                    <a:pt x="906481" y="84276"/>
                    <a:pt x="906481" y="114696"/>
                  </a:cubicBezTo>
                  <a:lnTo>
                    <a:pt x="906481" y="114696"/>
                  </a:lnTo>
                  <a:cubicBezTo>
                    <a:pt x="906481" y="178040"/>
                    <a:pt x="855130" y="229391"/>
                    <a:pt x="791785" y="229391"/>
                  </a:cubicBezTo>
                  <a:lnTo>
                    <a:pt x="114696" y="229391"/>
                  </a:lnTo>
                  <a:cubicBezTo>
                    <a:pt x="51351" y="229391"/>
                    <a:pt x="0" y="178040"/>
                    <a:pt x="0" y="114696"/>
                  </a:cubicBezTo>
                  <a:lnTo>
                    <a:pt x="0" y="114696"/>
                  </a:lnTo>
                  <a:cubicBezTo>
                    <a:pt x="0" y="51351"/>
                    <a:pt x="51351" y="0"/>
                    <a:pt x="114696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906481" cy="277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639683" y="1645176"/>
            <a:ext cx="3112702" cy="69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Solución</a:t>
            </a:r>
          </a:p>
        </p:txBody>
      </p:sp>
      <p:sp>
        <p:nvSpPr>
          <p:cNvPr name="AutoShape 28" id="28"/>
          <p:cNvSpPr/>
          <p:nvPr/>
        </p:nvSpPr>
        <p:spPr>
          <a:xfrm>
            <a:off x="9109775" y="837502"/>
            <a:ext cx="195368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538" r="0" b="-2538"/>
            </a:stretch>
          </a:blipFill>
        </p:spPr>
      </p:sp>
      <p:sp>
        <p:nvSpPr>
          <p:cNvPr name="AutoShape 33" id="33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79" r="0" b="-7150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3330269" y="842264"/>
            <a:ext cx="240352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3555189" y="1559446"/>
            <a:ext cx="2453620" cy="603238"/>
            <a:chOff x="0" y="0"/>
            <a:chExt cx="646221" cy="1588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46221" cy="158877"/>
            </a:xfrm>
            <a:custGeom>
              <a:avLst/>
              <a:gdLst/>
              <a:ahLst/>
              <a:cxnLst/>
              <a:rect r="r" b="b" t="t" l="l"/>
              <a:pathLst>
                <a:path h="158877" w="646221">
                  <a:moveTo>
                    <a:pt x="79439" y="0"/>
                  </a:moveTo>
                  <a:lnTo>
                    <a:pt x="566782" y="0"/>
                  </a:lnTo>
                  <a:cubicBezTo>
                    <a:pt x="610655" y="0"/>
                    <a:pt x="646221" y="35566"/>
                    <a:pt x="646221" y="79439"/>
                  </a:cubicBezTo>
                  <a:lnTo>
                    <a:pt x="646221" y="79439"/>
                  </a:lnTo>
                  <a:cubicBezTo>
                    <a:pt x="646221" y="100507"/>
                    <a:pt x="637851" y="120713"/>
                    <a:pt x="622954" y="135610"/>
                  </a:cubicBezTo>
                  <a:cubicBezTo>
                    <a:pt x="608056" y="150508"/>
                    <a:pt x="587851" y="158877"/>
                    <a:pt x="566782" y="158877"/>
                  </a:cubicBezTo>
                  <a:lnTo>
                    <a:pt x="79439" y="158877"/>
                  </a:lnTo>
                  <a:cubicBezTo>
                    <a:pt x="58370" y="158877"/>
                    <a:pt x="38165" y="150508"/>
                    <a:pt x="23267" y="135610"/>
                  </a:cubicBezTo>
                  <a:cubicBezTo>
                    <a:pt x="8369" y="120713"/>
                    <a:pt x="0" y="100507"/>
                    <a:pt x="0" y="79439"/>
                  </a:cubicBezTo>
                  <a:lnTo>
                    <a:pt x="0" y="79439"/>
                  </a:lnTo>
                  <a:cubicBezTo>
                    <a:pt x="0" y="58370"/>
                    <a:pt x="8369" y="38165"/>
                    <a:pt x="23267" y="23267"/>
                  </a:cubicBezTo>
                  <a:cubicBezTo>
                    <a:pt x="38165" y="8369"/>
                    <a:pt x="58370" y="0"/>
                    <a:pt x="7943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646221" cy="20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584739" y="2970965"/>
            <a:ext cx="13209289" cy="898612"/>
            <a:chOff x="0" y="0"/>
            <a:chExt cx="3478990" cy="23667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478990" cy="236672"/>
            </a:xfrm>
            <a:custGeom>
              <a:avLst/>
              <a:gdLst/>
              <a:ahLst/>
              <a:cxnLst/>
              <a:rect r="r" b="b" t="t" l="l"/>
              <a:pathLst>
                <a:path h="236672" w="3478990">
                  <a:moveTo>
                    <a:pt x="0" y="0"/>
                  </a:moveTo>
                  <a:lnTo>
                    <a:pt x="3478990" y="0"/>
                  </a:lnTo>
                  <a:lnTo>
                    <a:pt x="3478990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478990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4148704" y="3860052"/>
            <a:ext cx="3170188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2664620" y="7285081"/>
            <a:ext cx="280013" cy="373350"/>
          </a:xfrm>
          <a:custGeom>
            <a:avLst/>
            <a:gdLst/>
            <a:ahLst/>
            <a:cxnLst/>
            <a:rect r="r" b="b" t="t" l="l"/>
            <a:pathLst>
              <a:path h="373350" w="280013">
                <a:moveTo>
                  <a:pt x="0" y="0"/>
                </a:moveTo>
                <a:lnTo>
                  <a:pt x="280012" y="0"/>
                </a:lnTo>
                <a:lnTo>
                  <a:pt x="280012" y="373350"/>
                </a:lnTo>
                <a:lnTo>
                  <a:pt x="0" y="373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3" id="23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57981" r="0" b="9421"/>
          <a:stretch>
            <a:fillRect/>
          </a:stretch>
        </p:blipFill>
        <p:spPr>
          <a:xfrm flipH="false" flipV="false" rot="0">
            <a:off x="3584739" y="6868410"/>
            <a:ext cx="13238839" cy="2435461"/>
          </a:xfrm>
          <a:prstGeom prst="rect">
            <a:avLst/>
          </a:prstGeom>
        </p:spPr>
      </p:pic>
      <p:sp>
        <p:nvSpPr>
          <p:cNvPr name="Freeform 24" id="24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538" r="0" b="-2538"/>
            </a:stretch>
          </a:blipFill>
        </p:spPr>
      </p:sp>
      <p:sp>
        <p:nvSpPr>
          <p:cNvPr name="AutoShape 25" id="25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584739" y="272079"/>
            <a:ext cx="189458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Modelo Canvas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077146" y="267074"/>
            <a:ext cx="70232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Roles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30785" y="300988"/>
            <a:ext cx="151730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Metodología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704831" y="2238898"/>
            <a:ext cx="2303978" cy="29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1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Canvas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704831" y="1464196"/>
            <a:ext cx="2158593" cy="69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Modelo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148697" y="3228819"/>
            <a:ext cx="317018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Propuesta Única de Valor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829243" y="3228819"/>
            <a:ext cx="272028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Segmento de Clientes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975494" y="3228819"/>
            <a:ext cx="184145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Métricas Clave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584739" y="4707777"/>
            <a:ext cx="13209289" cy="126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Nuestra plataforma ofrece evaluaciones técnicas interactivas en un entorno gamificado de Roblox. Proporciona a las empresas un sistema de clasificación en tiempo real que mejora la identificación de conocimientos, reemplazando métodos tradicionales poco dinámicos por desafíos prácticos y motivadores.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79" r="0" b="-7150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3330269" y="842264"/>
            <a:ext cx="240352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3555189" y="1559446"/>
            <a:ext cx="2453620" cy="603238"/>
            <a:chOff x="0" y="0"/>
            <a:chExt cx="646221" cy="1588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46221" cy="158877"/>
            </a:xfrm>
            <a:custGeom>
              <a:avLst/>
              <a:gdLst/>
              <a:ahLst/>
              <a:cxnLst/>
              <a:rect r="r" b="b" t="t" l="l"/>
              <a:pathLst>
                <a:path h="158877" w="646221">
                  <a:moveTo>
                    <a:pt x="79439" y="0"/>
                  </a:moveTo>
                  <a:lnTo>
                    <a:pt x="566782" y="0"/>
                  </a:lnTo>
                  <a:cubicBezTo>
                    <a:pt x="610655" y="0"/>
                    <a:pt x="646221" y="35566"/>
                    <a:pt x="646221" y="79439"/>
                  </a:cubicBezTo>
                  <a:lnTo>
                    <a:pt x="646221" y="79439"/>
                  </a:lnTo>
                  <a:cubicBezTo>
                    <a:pt x="646221" y="100507"/>
                    <a:pt x="637851" y="120713"/>
                    <a:pt x="622954" y="135610"/>
                  </a:cubicBezTo>
                  <a:cubicBezTo>
                    <a:pt x="608056" y="150508"/>
                    <a:pt x="587851" y="158877"/>
                    <a:pt x="566782" y="158877"/>
                  </a:cubicBezTo>
                  <a:lnTo>
                    <a:pt x="79439" y="158877"/>
                  </a:lnTo>
                  <a:cubicBezTo>
                    <a:pt x="58370" y="158877"/>
                    <a:pt x="38165" y="150508"/>
                    <a:pt x="23267" y="135610"/>
                  </a:cubicBezTo>
                  <a:cubicBezTo>
                    <a:pt x="8369" y="120713"/>
                    <a:pt x="0" y="100507"/>
                    <a:pt x="0" y="79439"/>
                  </a:cubicBezTo>
                  <a:lnTo>
                    <a:pt x="0" y="79439"/>
                  </a:lnTo>
                  <a:cubicBezTo>
                    <a:pt x="0" y="58370"/>
                    <a:pt x="8369" y="38165"/>
                    <a:pt x="23267" y="23267"/>
                  </a:cubicBezTo>
                  <a:cubicBezTo>
                    <a:pt x="38165" y="8369"/>
                    <a:pt x="58370" y="0"/>
                    <a:pt x="7943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646221" cy="20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584739" y="2970965"/>
            <a:ext cx="13209289" cy="898612"/>
            <a:chOff x="0" y="0"/>
            <a:chExt cx="3478990" cy="23667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478990" cy="236672"/>
            </a:xfrm>
            <a:custGeom>
              <a:avLst/>
              <a:gdLst/>
              <a:ahLst/>
              <a:cxnLst/>
              <a:rect r="r" b="b" t="t" l="l"/>
              <a:pathLst>
                <a:path h="236672" w="3478990">
                  <a:moveTo>
                    <a:pt x="0" y="0"/>
                  </a:moveTo>
                  <a:lnTo>
                    <a:pt x="3478990" y="0"/>
                  </a:lnTo>
                  <a:lnTo>
                    <a:pt x="3478990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478990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8619064" y="3860052"/>
            <a:ext cx="3170188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2664620" y="7285081"/>
            <a:ext cx="280013" cy="373350"/>
          </a:xfrm>
          <a:custGeom>
            <a:avLst/>
            <a:gdLst/>
            <a:ahLst/>
            <a:cxnLst/>
            <a:rect r="r" b="b" t="t" l="l"/>
            <a:pathLst>
              <a:path h="373350" w="280013">
                <a:moveTo>
                  <a:pt x="0" y="0"/>
                </a:moveTo>
                <a:lnTo>
                  <a:pt x="280012" y="0"/>
                </a:lnTo>
                <a:lnTo>
                  <a:pt x="280012" y="373350"/>
                </a:lnTo>
                <a:lnTo>
                  <a:pt x="0" y="373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3" id="23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17801" r="0" b="49601"/>
          <a:stretch>
            <a:fillRect/>
          </a:stretch>
        </p:blipFill>
        <p:spPr>
          <a:xfrm flipH="false" flipV="false" rot="0">
            <a:off x="3584739" y="6868410"/>
            <a:ext cx="13238839" cy="2435461"/>
          </a:xfrm>
          <a:prstGeom prst="rect">
            <a:avLst/>
          </a:prstGeom>
        </p:spPr>
      </p:pic>
      <p:sp>
        <p:nvSpPr>
          <p:cNvPr name="Freeform 24" id="24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538" r="0" b="-2538"/>
            </a:stretch>
          </a:blipFill>
        </p:spPr>
      </p:sp>
      <p:sp>
        <p:nvSpPr>
          <p:cNvPr name="AutoShape 25" id="25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584739" y="272079"/>
            <a:ext cx="189458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Modelo Canvas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077146" y="267074"/>
            <a:ext cx="70232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Roles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30785" y="300988"/>
            <a:ext cx="151730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Metodología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704831" y="2238898"/>
            <a:ext cx="2303978" cy="29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1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Canvas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704831" y="1464196"/>
            <a:ext cx="2158593" cy="69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Modelo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148697" y="3228819"/>
            <a:ext cx="317018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Propuesta Única de Valor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829243" y="3228819"/>
            <a:ext cx="272028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Segmento de Clientes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975494" y="3228819"/>
            <a:ext cx="184145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Métricas Clave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584739" y="4707777"/>
            <a:ext cx="13209289" cy="954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La plataforma está dirigida a empresas tecnológicas y startups (25-40 años) que buscan innovación, profesionales de RR. HH. (30-45 años) interesados en selección gamificada e instituciones educativas (18-30 años) que evalúan el progreso estudiantil.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79" r="0" b="-7150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3330269" y="842264"/>
            <a:ext cx="240352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3555189" y="1559446"/>
            <a:ext cx="2453620" cy="603238"/>
            <a:chOff x="0" y="0"/>
            <a:chExt cx="646221" cy="1588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46221" cy="158877"/>
            </a:xfrm>
            <a:custGeom>
              <a:avLst/>
              <a:gdLst/>
              <a:ahLst/>
              <a:cxnLst/>
              <a:rect r="r" b="b" t="t" l="l"/>
              <a:pathLst>
                <a:path h="158877" w="646221">
                  <a:moveTo>
                    <a:pt x="79439" y="0"/>
                  </a:moveTo>
                  <a:lnTo>
                    <a:pt x="566782" y="0"/>
                  </a:lnTo>
                  <a:cubicBezTo>
                    <a:pt x="610655" y="0"/>
                    <a:pt x="646221" y="35566"/>
                    <a:pt x="646221" y="79439"/>
                  </a:cubicBezTo>
                  <a:lnTo>
                    <a:pt x="646221" y="79439"/>
                  </a:lnTo>
                  <a:cubicBezTo>
                    <a:pt x="646221" y="100507"/>
                    <a:pt x="637851" y="120713"/>
                    <a:pt x="622954" y="135610"/>
                  </a:cubicBezTo>
                  <a:cubicBezTo>
                    <a:pt x="608056" y="150508"/>
                    <a:pt x="587851" y="158877"/>
                    <a:pt x="566782" y="158877"/>
                  </a:cubicBezTo>
                  <a:lnTo>
                    <a:pt x="79439" y="158877"/>
                  </a:lnTo>
                  <a:cubicBezTo>
                    <a:pt x="58370" y="158877"/>
                    <a:pt x="38165" y="150508"/>
                    <a:pt x="23267" y="135610"/>
                  </a:cubicBezTo>
                  <a:cubicBezTo>
                    <a:pt x="8369" y="120713"/>
                    <a:pt x="0" y="100507"/>
                    <a:pt x="0" y="79439"/>
                  </a:cubicBezTo>
                  <a:lnTo>
                    <a:pt x="0" y="79439"/>
                  </a:lnTo>
                  <a:cubicBezTo>
                    <a:pt x="0" y="58370"/>
                    <a:pt x="8369" y="38165"/>
                    <a:pt x="23267" y="23267"/>
                  </a:cubicBezTo>
                  <a:cubicBezTo>
                    <a:pt x="38165" y="8369"/>
                    <a:pt x="58370" y="0"/>
                    <a:pt x="7943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646221" cy="20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584739" y="2970965"/>
            <a:ext cx="13209289" cy="898612"/>
            <a:chOff x="0" y="0"/>
            <a:chExt cx="3478990" cy="23667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478990" cy="236672"/>
            </a:xfrm>
            <a:custGeom>
              <a:avLst/>
              <a:gdLst/>
              <a:ahLst/>
              <a:cxnLst/>
              <a:rect r="r" b="b" t="t" l="l"/>
              <a:pathLst>
                <a:path h="236672" w="3478990">
                  <a:moveTo>
                    <a:pt x="0" y="0"/>
                  </a:moveTo>
                  <a:lnTo>
                    <a:pt x="3478990" y="0"/>
                  </a:lnTo>
                  <a:lnTo>
                    <a:pt x="3478990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478990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13776604" y="3862481"/>
            <a:ext cx="2415820" cy="709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2664620" y="7285081"/>
            <a:ext cx="280013" cy="373350"/>
          </a:xfrm>
          <a:custGeom>
            <a:avLst/>
            <a:gdLst/>
            <a:ahLst/>
            <a:cxnLst/>
            <a:rect r="r" b="b" t="t" l="l"/>
            <a:pathLst>
              <a:path h="373350" w="280013">
                <a:moveTo>
                  <a:pt x="0" y="0"/>
                </a:moveTo>
                <a:lnTo>
                  <a:pt x="280012" y="0"/>
                </a:lnTo>
                <a:lnTo>
                  <a:pt x="280012" y="373350"/>
                </a:lnTo>
                <a:lnTo>
                  <a:pt x="0" y="373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3" id="23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33701" r="0" b="33701"/>
          <a:stretch>
            <a:fillRect/>
          </a:stretch>
        </p:blipFill>
        <p:spPr>
          <a:xfrm flipH="false" flipV="false" rot="0">
            <a:off x="3584739" y="6868410"/>
            <a:ext cx="13238839" cy="2435461"/>
          </a:xfrm>
          <a:prstGeom prst="rect">
            <a:avLst/>
          </a:prstGeom>
        </p:spPr>
      </p:pic>
      <p:sp>
        <p:nvSpPr>
          <p:cNvPr name="Freeform 24" id="24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538" r="0" b="-2538"/>
            </a:stretch>
          </a:blipFill>
        </p:spPr>
      </p:sp>
      <p:sp>
        <p:nvSpPr>
          <p:cNvPr name="AutoShape 25" id="25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584739" y="272079"/>
            <a:ext cx="189458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Modelo Canvas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077146" y="267074"/>
            <a:ext cx="70232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Roles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30785" y="300988"/>
            <a:ext cx="151730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Metodología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704831" y="2238898"/>
            <a:ext cx="2303978" cy="29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1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Canvas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704831" y="1464196"/>
            <a:ext cx="2158593" cy="69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Modelo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148697" y="3228819"/>
            <a:ext cx="317018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Propuesta Única de Valor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829243" y="3228819"/>
            <a:ext cx="272028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Segmento de Clientes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975494" y="3228819"/>
            <a:ext cx="184145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Métricas Clave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584739" y="4707777"/>
            <a:ext cx="13209289" cy="954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El impacto de la plataforma se medirá con indicadores como desarrolladores evaluados, desafíos completados, empresas usuarias, y la satisfacción de evaluadores y evaluados, ajustando la estrategia según los resultados.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79" r="0" b="-7150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6451465" y="842264"/>
            <a:ext cx="195368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767845" y="5232789"/>
            <a:ext cx="283013" cy="377350"/>
          </a:xfrm>
          <a:custGeom>
            <a:avLst/>
            <a:gdLst/>
            <a:ahLst/>
            <a:cxnLst/>
            <a:rect r="r" b="b" t="t" l="l"/>
            <a:pathLst>
              <a:path h="377350" w="283013">
                <a:moveTo>
                  <a:pt x="0" y="0"/>
                </a:moveTo>
                <a:lnTo>
                  <a:pt x="283013" y="0"/>
                </a:lnTo>
                <a:lnTo>
                  <a:pt x="283013" y="377350"/>
                </a:lnTo>
                <a:lnTo>
                  <a:pt x="0" y="377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260653" y="8141475"/>
            <a:ext cx="283013" cy="377350"/>
          </a:xfrm>
          <a:custGeom>
            <a:avLst/>
            <a:gdLst/>
            <a:ahLst/>
            <a:cxnLst/>
            <a:rect r="r" b="b" t="t" l="l"/>
            <a:pathLst>
              <a:path h="377350" w="283013">
                <a:moveTo>
                  <a:pt x="0" y="0"/>
                </a:moveTo>
                <a:lnTo>
                  <a:pt x="283012" y="0"/>
                </a:lnTo>
                <a:lnTo>
                  <a:pt x="283012" y="377350"/>
                </a:lnTo>
                <a:lnTo>
                  <a:pt x="0" y="377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3532367" y="2757639"/>
            <a:ext cx="2663825" cy="2663825"/>
            <a:chOff x="0" y="0"/>
            <a:chExt cx="8909050" cy="89090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7"/>
              <a:stretch>
                <a:fillRect l="-3380" t="0" r="-338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364946" y="2757639"/>
            <a:ext cx="2663825" cy="2663825"/>
            <a:chOff x="0" y="0"/>
            <a:chExt cx="8909050" cy="89090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8"/>
              <a:stretch>
                <a:fillRect l="-26432" t="0" r="-26432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AutoShape 22" id="22"/>
          <p:cNvSpPr/>
          <p:nvPr/>
        </p:nvSpPr>
        <p:spPr>
          <a:xfrm>
            <a:off x="3525393" y="7315406"/>
            <a:ext cx="195368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4292587" y="2124584"/>
            <a:ext cx="1324453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 todo</a:t>
            </a:r>
          </a:p>
        </p:txBody>
      </p:sp>
      <p:sp>
        <p:nvSpPr>
          <p:cNvPr name="AutoShape 24" id="24"/>
          <p:cNvSpPr/>
          <p:nvPr/>
        </p:nvSpPr>
        <p:spPr>
          <a:xfrm>
            <a:off x="15617040" y="2323035"/>
            <a:ext cx="18514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5" id="25"/>
          <p:cNvGrpSpPr/>
          <p:nvPr/>
        </p:nvGrpSpPr>
        <p:grpSpPr>
          <a:xfrm rot="0">
            <a:off x="3555189" y="1559446"/>
            <a:ext cx="2221497" cy="603238"/>
            <a:chOff x="0" y="0"/>
            <a:chExt cx="585086" cy="15887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85086" cy="158877"/>
            </a:xfrm>
            <a:custGeom>
              <a:avLst/>
              <a:gdLst/>
              <a:ahLst/>
              <a:cxnLst/>
              <a:rect r="r" b="b" t="t" l="l"/>
              <a:pathLst>
                <a:path h="158877" w="585086">
                  <a:moveTo>
                    <a:pt x="79439" y="0"/>
                  </a:moveTo>
                  <a:lnTo>
                    <a:pt x="505647" y="0"/>
                  </a:lnTo>
                  <a:cubicBezTo>
                    <a:pt x="549520" y="0"/>
                    <a:pt x="585086" y="35566"/>
                    <a:pt x="585086" y="79439"/>
                  </a:cubicBezTo>
                  <a:lnTo>
                    <a:pt x="585086" y="79439"/>
                  </a:lnTo>
                  <a:cubicBezTo>
                    <a:pt x="585086" y="100507"/>
                    <a:pt x="576716" y="120713"/>
                    <a:pt x="561819" y="135610"/>
                  </a:cubicBezTo>
                  <a:cubicBezTo>
                    <a:pt x="546921" y="150508"/>
                    <a:pt x="526715" y="158877"/>
                    <a:pt x="505647" y="158877"/>
                  </a:cubicBezTo>
                  <a:lnTo>
                    <a:pt x="79439" y="158877"/>
                  </a:lnTo>
                  <a:cubicBezTo>
                    <a:pt x="58370" y="158877"/>
                    <a:pt x="38165" y="150508"/>
                    <a:pt x="23267" y="135610"/>
                  </a:cubicBezTo>
                  <a:cubicBezTo>
                    <a:pt x="8369" y="120713"/>
                    <a:pt x="0" y="100507"/>
                    <a:pt x="0" y="79439"/>
                  </a:cubicBezTo>
                  <a:lnTo>
                    <a:pt x="0" y="79439"/>
                  </a:lnTo>
                  <a:cubicBezTo>
                    <a:pt x="0" y="58370"/>
                    <a:pt x="8369" y="38165"/>
                    <a:pt x="23267" y="23267"/>
                  </a:cubicBezTo>
                  <a:cubicBezTo>
                    <a:pt x="38165" y="8369"/>
                    <a:pt x="58370" y="0"/>
                    <a:pt x="7943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585086" cy="20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538" r="0" b="-2538"/>
            </a:stretch>
          </a:blipFill>
        </p:spPr>
      </p:sp>
      <p:sp>
        <p:nvSpPr>
          <p:cNvPr name="AutoShape 32" id="32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3" id="33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7364946" y="2838662"/>
            <a:ext cx="2662788" cy="2662788"/>
          </a:xfrm>
          <a:custGeom>
            <a:avLst/>
            <a:gdLst/>
            <a:ahLst/>
            <a:cxnLst/>
            <a:rect r="r" b="b" t="t" l="l"/>
            <a:pathLst>
              <a:path h="2662788" w="2662788">
                <a:moveTo>
                  <a:pt x="0" y="0"/>
                </a:moveTo>
                <a:lnTo>
                  <a:pt x="2662788" y="0"/>
                </a:lnTo>
                <a:lnTo>
                  <a:pt x="2662788" y="2662788"/>
                </a:lnTo>
                <a:lnTo>
                  <a:pt x="0" y="26627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3552088" y="2838662"/>
            <a:ext cx="2609464" cy="2609464"/>
          </a:xfrm>
          <a:custGeom>
            <a:avLst/>
            <a:gdLst/>
            <a:ahLst/>
            <a:cxnLst/>
            <a:rect r="r" b="b" t="t" l="l"/>
            <a:pathLst>
              <a:path h="2609464" w="2609464">
                <a:moveTo>
                  <a:pt x="0" y="0"/>
                </a:moveTo>
                <a:lnTo>
                  <a:pt x="2609464" y="0"/>
                </a:lnTo>
                <a:lnTo>
                  <a:pt x="2609464" y="2609464"/>
                </a:lnTo>
                <a:lnTo>
                  <a:pt x="0" y="26094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3584739" y="272079"/>
            <a:ext cx="189458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Modelo Canvas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077146" y="267074"/>
            <a:ext cx="70232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Roles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330785" y="300988"/>
            <a:ext cx="151730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Metodología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532367" y="7443993"/>
            <a:ext cx="13409125" cy="158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El beneficio general de la colaboración entre los roles de diseño y programación es de manera conjunta, el diseño y la programación aseguran que la plataforma no solo sea tecnológicamente sólida, sino también que sea accesible y atractiva para los usuarios. La cooperación entre ambos roles contribuye a la creación de una experiencia que sea tanto funcional como cautivadora, lo que aumenta la satisfacción del usuario final y, por ende, la efectividad de la evaluación.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840276" y="5602439"/>
            <a:ext cx="1713166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Daysi Vejar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757345" y="5602439"/>
            <a:ext cx="2198949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Vicente Muñoz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532367" y="6866116"/>
            <a:ext cx="2648905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Descripción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113507" y="5997395"/>
            <a:ext cx="1486626" cy="283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Programador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048956" y="5997395"/>
            <a:ext cx="1295805" cy="283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Diseñadora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704831" y="2238898"/>
            <a:ext cx="2303978" cy="29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1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Responsabilidades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630010" y="1464196"/>
            <a:ext cx="2071855" cy="69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Roles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785" y="-61110"/>
            <a:ext cx="18326785" cy="898612"/>
            <a:chOff x="0" y="0"/>
            <a:chExt cx="4826808" cy="2366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6808" cy="236672"/>
            </a:xfrm>
            <a:custGeom>
              <a:avLst/>
              <a:gdLst/>
              <a:ahLst/>
              <a:cxnLst/>
              <a:rect r="r" b="b" t="t" l="l"/>
              <a:pathLst>
                <a:path h="236672" w="4826808">
                  <a:moveTo>
                    <a:pt x="0" y="0"/>
                  </a:moveTo>
                  <a:lnTo>
                    <a:pt x="4826808" y="0"/>
                  </a:lnTo>
                  <a:lnTo>
                    <a:pt x="4826808" y="236672"/>
                  </a:lnTo>
                  <a:lnTo>
                    <a:pt x="0" y="23667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26808" cy="274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919" y="290310"/>
            <a:ext cx="1958978" cy="336405"/>
          </a:xfrm>
          <a:custGeom>
            <a:avLst/>
            <a:gdLst/>
            <a:ahLst/>
            <a:cxnLst/>
            <a:rect r="r" b="b" t="t" l="l"/>
            <a:pathLst>
              <a:path h="336405" w="1958978">
                <a:moveTo>
                  <a:pt x="0" y="0"/>
                </a:moveTo>
                <a:lnTo>
                  <a:pt x="1958978" y="0"/>
                </a:lnTo>
                <a:lnTo>
                  <a:pt x="1958978" y="336405"/>
                </a:lnTo>
                <a:lnTo>
                  <a:pt x="0" y="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79" r="0" b="-7150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946081" y="244444"/>
            <a:ext cx="5900276" cy="415387"/>
            <a:chOff x="0" y="0"/>
            <a:chExt cx="1553982" cy="1094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3982" cy="109402"/>
            </a:xfrm>
            <a:custGeom>
              <a:avLst/>
              <a:gdLst/>
              <a:ahLst/>
              <a:cxnLst/>
              <a:rect r="r" b="b" t="t" l="l"/>
              <a:pathLst>
                <a:path h="109402" w="1553982">
                  <a:moveTo>
                    <a:pt x="54701" y="0"/>
                  </a:moveTo>
                  <a:lnTo>
                    <a:pt x="1499281" y="0"/>
                  </a:lnTo>
                  <a:cubicBezTo>
                    <a:pt x="1529492" y="0"/>
                    <a:pt x="1553982" y="24491"/>
                    <a:pt x="1553982" y="54701"/>
                  </a:cubicBezTo>
                  <a:lnTo>
                    <a:pt x="1553982" y="54701"/>
                  </a:lnTo>
                  <a:cubicBezTo>
                    <a:pt x="1553982" y="84912"/>
                    <a:pt x="1529492" y="109402"/>
                    <a:pt x="1499281" y="109402"/>
                  </a:cubicBezTo>
                  <a:lnTo>
                    <a:pt x="54701" y="109402"/>
                  </a:lnTo>
                  <a:cubicBezTo>
                    <a:pt x="24491" y="109402"/>
                    <a:pt x="0" y="84912"/>
                    <a:pt x="0" y="54701"/>
                  </a:cubicBezTo>
                  <a:lnTo>
                    <a:pt x="0" y="54701"/>
                  </a:lnTo>
                  <a:cubicBezTo>
                    <a:pt x="0" y="24491"/>
                    <a:pt x="24491" y="0"/>
                    <a:pt x="54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553982" cy="166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167502" y="358138"/>
            <a:ext cx="210762" cy="210762"/>
          </a:xfrm>
          <a:custGeom>
            <a:avLst/>
            <a:gdLst/>
            <a:ahLst/>
            <a:cxnLst/>
            <a:rect r="r" b="b" t="t" l="l"/>
            <a:pathLst>
              <a:path h="210762" w="210762">
                <a:moveTo>
                  <a:pt x="0" y="0"/>
                </a:moveTo>
                <a:lnTo>
                  <a:pt x="210762" y="0"/>
                </a:lnTo>
                <a:lnTo>
                  <a:pt x="210762" y="210761"/>
                </a:lnTo>
                <a:lnTo>
                  <a:pt x="0" y="210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706761" y="837502"/>
            <a:ext cx="19552474" cy="0"/>
          </a:xfrm>
          <a:prstGeom prst="line">
            <a:avLst/>
          </a:prstGeom>
          <a:ln cap="flat" w="3810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5617040" y="2323035"/>
            <a:ext cx="18514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9144000" y="842264"/>
            <a:ext cx="195368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2442814" y="5332848"/>
            <a:ext cx="283013" cy="377350"/>
          </a:xfrm>
          <a:custGeom>
            <a:avLst/>
            <a:gdLst/>
            <a:ahLst/>
            <a:cxnLst/>
            <a:rect r="r" b="b" t="t" l="l"/>
            <a:pathLst>
              <a:path h="377350" w="283013">
                <a:moveTo>
                  <a:pt x="0" y="0"/>
                </a:moveTo>
                <a:lnTo>
                  <a:pt x="283013" y="0"/>
                </a:lnTo>
                <a:lnTo>
                  <a:pt x="283013" y="377350"/>
                </a:lnTo>
                <a:lnTo>
                  <a:pt x="0" y="377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555189" y="1559446"/>
            <a:ext cx="3986331" cy="603238"/>
            <a:chOff x="0" y="0"/>
            <a:chExt cx="1049898" cy="1588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9898" cy="158877"/>
            </a:xfrm>
            <a:custGeom>
              <a:avLst/>
              <a:gdLst/>
              <a:ahLst/>
              <a:cxnLst/>
              <a:rect r="r" b="b" t="t" l="l"/>
              <a:pathLst>
                <a:path h="158877" w="1049898">
                  <a:moveTo>
                    <a:pt x="79439" y="0"/>
                  </a:moveTo>
                  <a:lnTo>
                    <a:pt x="970459" y="0"/>
                  </a:lnTo>
                  <a:cubicBezTo>
                    <a:pt x="991528" y="0"/>
                    <a:pt x="1011733" y="8369"/>
                    <a:pt x="1026631" y="23267"/>
                  </a:cubicBezTo>
                  <a:cubicBezTo>
                    <a:pt x="1041528" y="38165"/>
                    <a:pt x="1049898" y="58370"/>
                    <a:pt x="1049898" y="79439"/>
                  </a:cubicBezTo>
                  <a:lnTo>
                    <a:pt x="1049898" y="79439"/>
                  </a:lnTo>
                  <a:cubicBezTo>
                    <a:pt x="1049898" y="123311"/>
                    <a:pt x="1014332" y="158877"/>
                    <a:pt x="970459" y="158877"/>
                  </a:cubicBezTo>
                  <a:lnTo>
                    <a:pt x="79439" y="158877"/>
                  </a:lnTo>
                  <a:cubicBezTo>
                    <a:pt x="58370" y="158877"/>
                    <a:pt x="38165" y="150508"/>
                    <a:pt x="23267" y="135610"/>
                  </a:cubicBezTo>
                  <a:cubicBezTo>
                    <a:pt x="8369" y="120713"/>
                    <a:pt x="0" y="100507"/>
                    <a:pt x="0" y="79439"/>
                  </a:cubicBezTo>
                  <a:lnTo>
                    <a:pt x="0" y="79439"/>
                  </a:lnTo>
                  <a:cubicBezTo>
                    <a:pt x="0" y="58370"/>
                    <a:pt x="8369" y="38165"/>
                    <a:pt x="23267" y="23267"/>
                  </a:cubicBezTo>
                  <a:cubicBezTo>
                    <a:pt x="38165" y="8369"/>
                    <a:pt x="58370" y="0"/>
                    <a:pt x="79439" y="0"/>
                  </a:cubicBezTo>
                  <a:close/>
                </a:path>
              </a:pathLst>
            </a:custGeom>
            <a:solidFill>
              <a:srgbClr val="A6A6A6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049898" cy="206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4780" y="837502"/>
            <a:ext cx="2166377" cy="9449498"/>
            <a:chOff x="0" y="0"/>
            <a:chExt cx="570568" cy="248875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70568" cy="2488757"/>
            </a:xfrm>
            <a:custGeom>
              <a:avLst/>
              <a:gdLst/>
              <a:ahLst/>
              <a:cxnLst/>
              <a:rect r="r" b="b" t="t" l="l"/>
              <a:pathLst>
                <a:path h="2488757" w="570568">
                  <a:moveTo>
                    <a:pt x="0" y="0"/>
                  </a:moveTo>
                  <a:lnTo>
                    <a:pt x="570568" y="0"/>
                  </a:lnTo>
                  <a:lnTo>
                    <a:pt x="570568" y="2488757"/>
                  </a:lnTo>
                  <a:lnTo>
                    <a:pt x="0" y="248875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570568" cy="254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2448" y="1823765"/>
            <a:ext cx="1831921" cy="4799754"/>
          </a:xfrm>
          <a:custGeom>
            <a:avLst/>
            <a:gdLst/>
            <a:ahLst/>
            <a:cxnLst/>
            <a:rect r="r" b="b" t="t" l="l"/>
            <a:pathLst>
              <a:path h="4799754" w="1831921">
                <a:moveTo>
                  <a:pt x="0" y="0"/>
                </a:moveTo>
                <a:lnTo>
                  <a:pt x="1831920" y="0"/>
                </a:lnTo>
                <a:lnTo>
                  <a:pt x="1831920" y="4799754"/>
                </a:lnTo>
                <a:lnTo>
                  <a:pt x="0" y="47997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538" r="0" b="-2538"/>
            </a:stretch>
          </a:blipFill>
        </p:spPr>
      </p:sp>
      <p:sp>
        <p:nvSpPr>
          <p:cNvPr name="AutoShape 21" id="21"/>
          <p:cNvSpPr/>
          <p:nvPr/>
        </p:nvSpPr>
        <p:spPr>
          <a:xfrm>
            <a:off x="225479" y="1557065"/>
            <a:ext cx="16064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225479" y="1058032"/>
            <a:ext cx="292790" cy="29279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230158" y="3903009"/>
            <a:ext cx="3347149" cy="4330130"/>
          </a:xfrm>
          <a:custGeom>
            <a:avLst/>
            <a:gdLst/>
            <a:ahLst/>
            <a:cxnLst/>
            <a:rect r="r" b="b" t="t" l="l"/>
            <a:pathLst>
              <a:path h="4330130" w="3347149">
                <a:moveTo>
                  <a:pt x="0" y="0"/>
                </a:moveTo>
                <a:lnTo>
                  <a:pt x="3347149" y="0"/>
                </a:lnTo>
                <a:lnTo>
                  <a:pt x="3347149" y="4330131"/>
                </a:lnTo>
                <a:lnTo>
                  <a:pt x="0" y="43301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426" r="0" b="-1104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216488" y="2795739"/>
            <a:ext cx="2866413" cy="6785473"/>
          </a:xfrm>
          <a:custGeom>
            <a:avLst/>
            <a:gdLst/>
            <a:ahLst/>
            <a:cxnLst/>
            <a:rect r="r" b="b" t="t" l="l"/>
            <a:pathLst>
              <a:path h="6785473" w="2866413">
                <a:moveTo>
                  <a:pt x="0" y="0"/>
                </a:moveTo>
                <a:lnTo>
                  <a:pt x="2866413" y="0"/>
                </a:lnTo>
                <a:lnTo>
                  <a:pt x="2866413" y="6785473"/>
                </a:lnTo>
                <a:lnTo>
                  <a:pt x="0" y="67854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818" r="0" b="-7979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721076" y="3825282"/>
            <a:ext cx="3106391" cy="4806655"/>
          </a:xfrm>
          <a:custGeom>
            <a:avLst/>
            <a:gdLst/>
            <a:ahLst/>
            <a:cxnLst/>
            <a:rect r="r" b="b" t="t" l="l"/>
            <a:pathLst>
              <a:path h="4806655" w="3106391">
                <a:moveTo>
                  <a:pt x="0" y="0"/>
                </a:moveTo>
                <a:lnTo>
                  <a:pt x="3106391" y="0"/>
                </a:lnTo>
                <a:lnTo>
                  <a:pt x="3106391" y="4806655"/>
                </a:lnTo>
                <a:lnTo>
                  <a:pt x="0" y="48066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156" r="0" b="-1022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145483" y="3825282"/>
            <a:ext cx="3113817" cy="4770624"/>
          </a:xfrm>
          <a:custGeom>
            <a:avLst/>
            <a:gdLst/>
            <a:ahLst/>
            <a:cxnLst/>
            <a:rect r="r" b="b" t="t" l="l"/>
            <a:pathLst>
              <a:path h="4770624" w="3113817">
                <a:moveTo>
                  <a:pt x="0" y="0"/>
                </a:moveTo>
                <a:lnTo>
                  <a:pt x="3113817" y="0"/>
                </a:lnTo>
                <a:lnTo>
                  <a:pt x="3113817" y="4770624"/>
                </a:lnTo>
                <a:lnTo>
                  <a:pt x="0" y="47706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2521" r="0" b="-10403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584739" y="272079"/>
            <a:ext cx="189458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Modelo Canvas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077146" y="267074"/>
            <a:ext cx="70232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Roles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30785" y="300988"/>
            <a:ext cx="151730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8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Metodología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84913" y="304870"/>
            <a:ext cx="742246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DuocUc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704831" y="2238898"/>
            <a:ext cx="2303978" cy="29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1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Ágil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292587" y="2124584"/>
            <a:ext cx="2648905" cy="3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20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 todo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704831" y="1464196"/>
            <a:ext cx="3747531" cy="69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b="true" sz="4002" spc="41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Metodología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11493" y="1050784"/>
            <a:ext cx="634413" cy="2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Duoc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DAGVxMLCWno</dc:identifier>
  <dcterms:modified xsi:type="dcterms:W3CDTF">2011-08-01T06:04:30Z</dcterms:modified>
  <cp:revision>1</cp:revision>
  <dc:title>Roblox</dc:title>
</cp:coreProperties>
</file>